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76" r:id="rId2"/>
    <p:sldId id="400" r:id="rId3"/>
    <p:sldId id="369" r:id="rId4"/>
    <p:sldId id="444" r:id="rId5"/>
    <p:sldId id="445" r:id="rId6"/>
    <p:sldId id="446" r:id="rId7"/>
    <p:sldId id="447" r:id="rId8"/>
    <p:sldId id="283" r:id="rId9"/>
    <p:sldId id="328" r:id="rId10"/>
    <p:sldId id="330" r:id="rId11"/>
    <p:sldId id="331" r:id="rId12"/>
    <p:sldId id="428" r:id="rId13"/>
    <p:sldId id="430" r:id="rId14"/>
    <p:sldId id="457" r:id="rId15"/>
    <p:sldId id="449" r:id="rId16"/>
    <p:sldId id="421" r:id="rId17"/>
    <p:sldId id="473" r:id="rId18"/>
    <p:sldId id="422" r:id="rId19"/>
    <p:sldId id="450" r:id="rId20"/>
    <p:sldId id="451" r:id="rId21"/>
    <p:sldId id="424" r:id="rId22"/>
    <p:sldId id="425" r:id="rId23"/>
    <p:sldId id="381" r:id="rId24"/>
    <p:sldId id="471" r:id="rId25"/>
    <p:sldId id="468" r:id="rId26"/>
    <p:sldId id="469" r:id="rId27"/>
    <p:sldId id="470" r:id="rId28"/>
    <p:sldId id="460" r:id="rId29"/>
    <p:sldId id="432" r:id="rId30"/>
    <p:sldId id="427" r:id="rId31"/>
    <p:sldId id="384" r:id="rId32"/>
    <p:sldId id="474" r:id="rId33"/>
    <p:sldId id="475" r:id="rId34"/>
    <p:sldId id="262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1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7C57BE-7640-4E1E-9E7F-FAF6E8006A77}" type="doc">
      <dgm:prSet loTypeId="urn:diagrams.loki3.com/TabbedArc+Icon" loCatId="officeonline" qsTypeId="urn:microsoft.com/office/officeart/2005/8/quickstyle/simple1" qsCatId="simple" csTypeId="urn:microsoft.com/office/officeart/2005/8/colors/accent1_2" csCatId="accent1" phldr="1"/>
      <dgm:spPr/>
    </dgm:pt>
    <dgm:pt modelId="{A3329B17-EDD5-475A-A331-C9E42E2932D0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b="1" baseline="0" dirty="0" smtClean="0">
              <a:solidFill>
                <a:srgbClr val="FFFF00"/>
              </a:solidFill>
            </a:rPr>
            <a:t>I</a:t>
          </a:r>
          <a:r>
            <a:rPr lang="en-US" sz="2400" dirty="0" smtClean="0"/>
            <a:t>nformation &amp; Analysis</a:t>
          </a:r>
          <a:endParaRPr lang="en-US" sz="2400" dirty="0"/>
        </a:p>
      </dgm:t>
    </dgm:pt>
    <dgm:pt modelId="{FE937A05-D12F-4638-9627-2D68668F35CA}" type="parTrans" cxnId="{381B3035-4728-486A-95BF-5501E26AD407}">
      <dgm:prSet/>
      <dgm:spPr/>
      <dgm:t>
        <a:bodyPr/>
        <a:lstStyle/>
        <a:p>
          <a:endParaRPr lang="en-US"/>
        </a:p>
      </dgm:t>
    </dgm:pt>
    <dgm:pt modelId="{F60BABE6-C263-4E09-B53E-E4277052205A}" type="sibTrans" cxnId="{381B3035-4728-486A-95BF-5501E26AD407}">
      <dgm:prSet/>
      <dgm:spPr/>
      <dgm:t>
        <a:bodyPr/>
        <a:lstStyle/>
        <a:p>
          <a:endParaRPr lang="en-US"/>
        </a:p>
      </dgm:t>
    </dgm:pt>
    <dgm:pt modelId="{FCD3E531-01B6-446D-AE91-89F5AEB5E52F}">
      <dgm:prSet phldrT="[Text]" custT="1"/>
      <dgm:spPr/>
      <dgm:t>
        <a:bodyPr/>
        <a:lstStyle/>
        <a:p>
          <a:r>
            <a:rPr lang="en-US" sz="2800" baseline="0" dirty="0" smtClean="0">
              <a:solidFill>
                <a:srgbClr val="C00000"/>
              </a:solidFill>
            </a:rPr>
            <a:t>I</a:t>
          </a:r>
          <a:r>
            <a:rPr lang="en-US" sz="2400" dirty="0" smtClean="0"/>
            <a:t>nstitutions &amp; Policy</a:t>
          </a:r>
          <a:endParaRPr lang="en-US" sz="2400" dirty="0"/>
        </a:p>
      </dgm:t>
    </dgm:pt>
    <dgm:pt modelId="{BF0A3F1C-0A51-4052-934E-45AB9EF363F5}" type="parTrans" cxnId="{B6A4CE8D-0469-400B-9363-7CA5B67F4481}">
      <dgm:prSet/>
      <dgm:spPr/>
      <dgm:t>
        <a:bodyPr/>
        <a:lstStyle/>
        <a:p>
          <a:endParaRPr lang="en-US"/>
        </a:p>
      </dgm:t>
    </dgm:pt>
    <dgm:pt modelId="{87F8DF83-61E4-4848-BAAD-3397AC7409A9}" type="sibTrans" cxnId="{B6A4CE8D-0469-400B-9363-7CA5B67F4481}">
      <dgm:prSet/>
      <dgm:spPr/>
      <dgm:t>
        <a:bodyPr/>
        <a:lstStyle/>
        <a:p>
          <a:endParaRPr lang="en-US"/>
        </a:p>
      </dgm:t>
    </dgm:pt>
    <dgm:pt modelId="{E07009B8-AC41-495F-8E7C-F71E7067DB98}">
      <dgm:prSet phldrT="[Text]" custT="1"/>
      <dgm:spPr/>
      <dgm:t>
        <a:bodyPr/>
        <a:lstStyle/>
        <a:p>
          <a:r>
            <a:rPr lang="en-US" sz="2800" baseline="0" dirty="0" smtClean="0">
              <a:solidFill>
                <a:srgbClr val="C00000"/>
              </a:solidFill>
            </a:rPr>
            <a:t>I</a:t>
          </a:r>
          <a:r>
            <a:rPr lang="en-US" sz="2400" dirty="0" smtClean="0"/>
            <a:t>nvestments &amp; Operations</a:t>
          </a:r>
          <a:endParaRPr lang="en-US" sz="2400" dirty="0"/>
        </a:p>
      </dgm:t>
    </dgm:pt>
    <dgm:pt modelId="{B743F47E-E886-4703-99E6-2E68DD01AF6F}" type="parTrans" cxnId="{DC2F0E70-A3C8-4B67-9D91-B2EBA1300A9F}">
      <dgm:prSet/>
      <dgm:spPr/>
      <dgm:t>
        <a:bodyPr/>
        <a:lstStyle/>
        <a:p>
          <a:endParaRPr lang="en-US"/>
        </a:p>
      </dgm:t>
    </dgm:pt>
    <dgm:pt modelId="{7DF0A5DD-89C1-4FAC-9680-19C33CCE8D67}" type="sibTrans" cxnId="{DC2F0E70-A3C8-4B67-9D91-B2EBA1300A9F}">
      <dgm:prSet/>
      <dgm:spPr/>
      <dgm:t>
        <a:bodyPr/>
        <a:lstStyle/>
        <a:p>
          <a:endParaRPr lang="en-US"/>
        </a:p>
      </dgm:t>
    </dgm:pt>
    <dgm:pt modelId="{08C6D884-2C7D-4868-962D-3DCC3BCE6892}" type="pres">
      <dgm:prSet presAssocID="{ED7C57BE-7640-4E1E-9E7F-FAF6E8006A77}" presName="Name0" presStyleCnt="0">
        <dgm:presLayoutVars>
          <dgm:dir/>
          <dgm:resizeHandles val="exact"/>
        </dgm:presLayoutVars>
      </dgm:prSet>
      <dgm:spPr/>
    </dgm:pt>
    <dgm:pt modelId="{93BAC1C9-66C6-46D9-B5E2-FE7CCF6D31F0}" type="pres">
      <dgm:prSet presAssocID="{A3329B17-EDD5-475A-A331-C9E42E2932D0}" presName="twoplus" presStyleLbl="node1" presStyleIdx="0" presStyleCnt="3" custScaleX="1194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B911B-29AA-4327-83B6-46CBD28FE0A0}" type="pres">
      <dgm:prSet presAssocID="{FCD3E531-01B6-446D-AE91-89F5AEB5E52F}" presName="twoplu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8E85C-F5A1-4352-A846-70022677089F}" type="pres">
      <dgm:prSet presAssocID="{E07009B8-AC41-495F-8E7C-F71E7067DB98}" presName="twoplus" presStyleLbl="node1" presStyleIdx="2" presStyleCnt="3" custScaleX="111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2DD507-213A-4887-8510-3BBC307F9113}" type="presOf" srcId="{FCD3E531-01B6-446D-AE91-89F5AEB5E52F}" destId="{6EDB911B-29AA-4327-83B6-46CBD28FE0A0}" srcOrd="0" destOrd="0" presId="urn:diagrams.loki3.com/TabbedArc+Icon"/>
    <dgm:cxn modelId="{0F030D11-1329-41C0-8DAB-9C79D49D1AE2}" type="presOf" srcId="{A3329B17-EDD5-475A-A331-C9E42E2932D0}" destId="{93BAC1C9-66C6-46D9-B5E2-FE7CCF6D31F0}" srcOrd="0" destOrd="0" presId="urn:diagrams.loki3.com/TabbedArc+Icon"/>
    <dgm:cxn modelId="{DC2F0E70-A3C8-4B67-9D91-B2EBA1300A9F}" srcId="{ED7C57BE-7640-4E1E-9E7F-FAF6E8006A77}" destId="{E07009B8-AC41-495F-8E7C-F71E7067DB98}" srcOrd="2" destOrd="0" parTransId="{B743F47E-E886-4703-99E6-2E68DD01AF6F}" sibTransId="{7DF0A5DD-89C1-4FAC-9680-19C33CCE8D67}"/>
    <dgm:cxn modelId="{D16FDEB3-E0BC-4AFD-9413-48563F31B2BF}" type="presOf" srcId="{E07009B8-AC41-495F-8E7C-F71E7067DB98}" destId="{CF38E85C-F5A1-4352-A846-70022677089F}" srcOrd="0" destOrd="0" presId="urn:diagrams.loki3.com/TabbedArc+Icon"/>
    <dgm:cxn modelId="{F1930FD4-826D-47E7-969C-4D44E5D3817A}" type="presOf" srcId="{ED7C57BE-7640-4E1E-9E7F-FAF6E8006A77}" destId="{08C6D884-2C7D-4868-962D-3DCC3BCE6892}" srcOrd="0" destOrd="0" presId="urn:diagrams.loki3.com/TabbedArc+Icon"/>
    <dgm:cxn modelId="{B6A4CE8D-0469-400B-9363-7CA5B67F4481}" srcId="{ED7C57BE-7640-4E1E-9E7F-FAF6E8006A77}" destId="{FCD3E531-01B6-446D-AE91-89F5AEB5E52F}" srcOrd="1" destOrd="0" parTransId="{BF0A3F1C-0A51-4052-934E-45AB9EF363F5}" sibTransId="{87F8DF83-61E4-4848-BAAD-3397AC7409A9}"/>
    <dgm:cxn modelId="{381B3035-4728-486A-95BF-5501E26AD407}" srcId="{ED7C57BE-7640-4E1E-9E7F-FAF6E8006A77}" destId="{A3329B17-EDD5-475A-A331-C9E42E2932D0}" srcOrd="0" destOrd="0" parTransId="{FE937A05-D12F-4638-9627-2D68668F35CA}" sibTransId="{F60BABE6-C263-4E09-B53E-E4277052205A}"/>
    <dgm:cxn modelId="{B2FF3B94-156D-4CD7-A718-9377C86F9307}" type="presParOf" srcId="{08C6D884-2C7D-4868-962D-3DCC3BCE6892}" destId="{93BAC1C9-66C6-46D9-B5E2-FE7CCF6D31F0}" srcOrd="0" destOrd="0" presId="urn:diagrams.loki3.com/TabbedArc+Icon"/>
    <dgm:cxn modelId="{E5AAB336-19C4-4768-A870-CBD6BD5A6EFB}" type="presParOf" srcId="{08C6D884-2C7D-4868-962D-3DCC3BCE6892}" destId="{6EDB911B-29AA-4327-83B6-46CBD28FE0A0}" srcOrd="1" destOrd="0" presId="urn:diagrams.loki3.com/TabbedArc+Icon"/>
    <dgm:cxn modelId="{0FAB7FC9-C4E7-4456-9BBF-DFC55003DFBB}" type="presParOf" srcId="{08C6D884-2C7D-4868-962D-3DCC3BCE6892}" destId="{CF38E85C-F5A1-4352-A846-70022677089F}" srcOrd="2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BAC1C9-66C6-46D9-B5E2-FE7CCF6D31F0}">
      <dsp:nvSpPr>
        <dsp:cNvPr id="0" name=""/>
        <dsp:cNvSpPr/>
      </dsp:nvSpPr>
      <dsp:spPr>
        <a:xfrm rot="19200000">
          <a:off x="-141416" y="1810035"/>
          <a:ext cx="2228946" cy="1213098"/>
        </a:xfrm>
        <a:prstGeom prst="round2Same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5560" rIns="10668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baseline="0" dirty="0" smtClean="0">
              <a:solidFill>
                <a:srgbClr val="FFFF00"/>
              </a:solidFill>
            </a:rPr>
            <a:t>I</a:t>
          </a:r>
          <a:r>
            <a:rPr lang="en-US" sz="2400" kern="1200" dirty="0" smtClean="0"/>
            <a:t>nformation &amp; Analysis</a:t>
          </a:r>
          <a:endParaRPr lang="en-US" sz="2400" kern="1200" dirty="0"/>
        </a:p>
      </dsp:txBody>
      <dsp:txXfrm rot="19200000">
        <a:off x="-141416" y="1810035"/>
        <a:ext cx="2228946" cy="1213098"/>
      </dsp:txXfrm>
    </dsp:sp>
    <dsp:sp modelId="{6EDB911B-29AA-4327-83B6-46CBD28FE0A0}">
      <dsp:nvSpPr>
        <dsp:cNvPr id="0" name=""/>
        <dsp:cNvSpPr/>
      </dsp:nvSpPr>
      <dsp:spPr>
        <a:xfrm>
          <a:off x="2153176" y="1040866"/>
          <a:ext cx="1866304" cy="1213098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5560" rIns="10668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>
              <a:solidFill>
                <a:srgbClr val="C00000"/>
              </a:solidFill>
            </a:rPr>
            <a:t>I</a:t>
          </a:r>
          <a:r>
            <a:rPr lang="en-US" sz="2400" kern="1200" dirty="0" smtClean="0"/>
            <a:t>nstitutions &amp; Policy</a:t>
          </a:r>
          <a:endParaRPr lang="en-US" sz="2400" kern="1200" dirty="0"/>
        </a:p>
      </dsp:txBody>
      <dsp:txXfrm>
        <a:off x="2153176" y="1040866"/>
        <a:ext cx="1866304" cy="1213098"/>
      </dsp:txXfrm>
    </dsp:sp>
    <dsp:sp modelId="{CF38E85C-F5A1-4352-A846-70022677089F}">
      <dsp:nvSpPr>
        <dsp:cNvPr id="0" name=""/>
        <dsp:cNvSpPr/>
      </dsp:nvSpPr>
      <dsp:spPr>
        <a:xfrm rot="2400000">
          <a:off x="4161786" y="1810035"/>
          <a:ext cx="2075629" cy="1213098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5560" rIns="10668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baseline="0" dirty="0" smtClean="0">
              <a:solidFill>
                <a:srgbClr val="C00000"/>
              </a:solidFill>
            </a:rPr>
            <a:t>I</a:t>
          </a:r>
          <a:r>
            <a:rPr lang="en-US" sz="2400" kern="1200" dirty="0" smtClean="0"/>
            <a:t>nvestments &amp; Operations</a:t>
          </a:r>
          <a:endParaRPr lang="en-US" sz="2400" kern="1200" dirty="0"/>
        </a:p>
      </dsp:txBody>
      <dsp:txXfrm rot="2400000">
        <a:off x="4161786" y="1810035"/>
        <a:ext cx="2075629" cy="1213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6E3A2-00A3-4D2A-A4A9-7DD3390BF074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591F1-71F9-4DE4-9527-8BD70A28F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6600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61F7B78-7550-41E0-82AB-829425B721BB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BC3B26-7C0F-4130-8AEE-B6D1BA9E0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5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17CD8-D587-47A4-884D-43C6EA41E874}" type="slidenum">
              <a:rPr lang="en-US"/>
              <a:pPr/>
              <a:t>2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799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980B5-524C-4CD5-B2AD-8439DE7DC4AC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7018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6977E9-1736-4B2C-ACDE-3AD9222B8EC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75019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CF75A-2564-4039-8349-534A1A079A6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01973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B6F2A-9254-4C59-A353-E96D048C648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592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2684A0-83A5-4366-A4F2-CA17F6725588}" type="slidenum">
              <a:rPr lang="en-US"/>
              <a:pPr/>
              <a:t>15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28860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C3B26-7C0F-4130-8AEE-B6D1BA9E03B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0375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ln/>
        </p:spPr>
      </p:sp>
      <p:sp>
        <p:nvSpPr>
          <p:cNvPr id="614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7987" cy="4114800"/>
          </a:xfrm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323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401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421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71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84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536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115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201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07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031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7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142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37D60-FBE5-4429-A0FD-38B8ED27DD0D}" type="datetimeFigureOut">
              <a:rPr lang="en-US" smtClean="0"/>
              <a:pPr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6E4CA-D13C-4971-9918-00B012879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723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emf"/><Relationship Id="rId5" Type="http://schemas.openxmlformats.org/officeDocument/2006/relationships/image" Target="../media/image71.png"/><Relationship Id="rId15" Type="http://schemas.openxmlformats.org/officeDocument/2006/relationships/image" Target="../media/image8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emf"/><Relationship Id="rId14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17" Type="http://schemas.openxmlformats.org/officeDocument/2006/relationships/image" Target="../media/image97.emf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jpe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8.png"/><Relationship Id="rId3" Type="http://schemas.openxmlformats.org/officeDocument/2006/relationships/image" Target="../media/image99.gif"/><Relationship Id="rId7" Type="http://schemas.openxmlformats.org/officeDocument/2006/relationships/image" Target="../media/image103.jpeg"/><Relationship Id="rId12" Type="http://schemas.openxmlformats.org/officeDocument/2006/relationships/image" Target="../media/image10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Relationship Id="rId14" Type="http://schemas.openxmlformats.org/officeDocument/2006/relationships/image" Target="../media/image10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emf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emf"/><Relationship Id="rId5" Type="http://schemas.openxmlformats.org/officeDocument/2006/relationships/image" Target="../media/image133.emf"/><Relationship Id="rId10" Type="http://schemas.openxmlformats.org/officeDocument/2006/relationships/image" Target="../media/image138.jpeg"/><Relationship Id="rId4" Type="http://schemas.openxmlformats.org/officeDocument/2006/relationships/image" Target="../media/image132.emf"/><Relationship Id="rId9" Type="http://schemas.openxmlformats.org/officeDocument/2006/relationships/image" Target="../media/image1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pn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12" Type="http://schemas.openxmlformats.org/officeDocument/2006/relationships/image" Target="../media/image149.jpeg"/><Relationship Id="rId2" Type="http://schemas.openxmlformats.org/officeDocument/2006/relationships/image" Target="../media/image139.jpeg"/><Relationship Id="rId16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gif"/><Relationship Id="rId11" Type="http://schemas.openxmlformats.org/officeDocument/2006/relationships/image" Target="../media/image148.jpeg"/><Relationship Id="rId5" Type="http://schemas.openxmlformats.org/officeDocument/2006/relationships/image" Target="../media/image142.png"/><Relationship Id="rId15" Type="http://schemas.openxmlformats.org/officeDocument/2006/relationships/image" Target="../media/image152.jpeg"/><Relationship Id="rId10" Type="http://schemas.openxmlformats.org/officeDocument/2006/relationships/image" Target="../media/image147.png"/><Relationship Id="rId4" Type="http://schemas.openxmlformats.org/officeDocument/2006/relationships/image" Target="../media/image141.jpeg"/><Relationship Id="rId9" Type="http://schemas.openxmlformats.org/officeDocument/2006/relationships/image" Target="../media/image146.png"/><Relationship Id="rId14" Type="http://schemas.openxmlformats.org/officeDocument/2006/relationships/image" Target="../media/image1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jpeg"/><Relationship Id="rId18" Type="http://schemas.openxmlformats.org/officeDocument/2006/relationships/image" Target="../media/image17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" Type="http://schemas.openxmlformats.org/officeDocument/2006/relationships/image" Target="../media/image154.jpeg"/><Relationship Id="rId16" Type="http://schemas.openxmlformats.org/officeDocument/2006/relationships/image" Target="../media/image168.jpe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11" Type="http://schemas.openxmlformats.org/officeDocument/2006/relationships/image" Target="../media/image163.png"/><Relationship Id="rId5" Type="http://schemas.openxmlformats.org/officeDocument/2006/relationships/image" Target="../media/image157.jpeg"/><Relationship Id="rId15" Type="http://schemas.openxmlformats.org/officeDocument/2006/relationships/image" Target="../media/image167.png"/><Relationship Id="rId10" Type="http://schemas.openxmlformats.org/officeDocument/2006/relationships/image" Target="../media/image162.png"/><Relationship Id="rId19" Type="http://schemas.openxmlformats.org/officeDocument/2006/relationships/image" Target="../media/image171.png"/><Relationship Id="rId4" Type="http://schemas.openxmlformats.org/officeDocument/2006/relationships/image" Target="../media/image156.jpeg"/><Relationship Id="rId9" Type="http://schemas.openxmlformats.org/officeDocument/2006/relationships/image" Target="../media/image161.png"/><Relationship Id="rId14" Type="http://schemas.openxmlformats.org/officeDocument/2006/relationships/image" Target="../media/image1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18" Type="http://schemas.openxmlformats.org/officeDocument/2006/relationships/image" Target="../media/image19.gif"/><Relationship Id="rId26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2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17" Type="http://schemas.openxmlformats.org/officeDocument/2006/relationships/image" Target="../media/image18.gif"/><Relationship Id="rId25" Type="http://schemas.openxmlformats.org/officeDocument/2006/relationships/image" Target="../media/image26.png"/><Relationship Id="rId33" Type="http://schemas.openxmlformats.org/officeDocument/2006/relationships/image" Target="../media/image34.gi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7.gif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24" Type="http://schemas.openxmlformats.org/officeDocument/2006/relationships/image" Target="../media/image25.gif"/><Relationship Id="rId32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4.bin"/><Relationship Id="rId23" Type="http://schemas.openxmlformats.org/officeDocument/2006/relationships/image" Target="../media/image24.gif"/><Relationship Id="rId28" Type="http://schemas.openxmlformats.org/officeDocument/2006/relationships/image" Target="../media/image29.gif"/><Relationship Id="rId10" Type="http://schemas.openxmlformats.org/officeDocument/2006/relationships/image" Target="../media/image13.gif"/><Relationship Id="rId19" Type="http://schemas.openxmlformats.org/officeDocument/2006/relationships/image" Target="../media/image20.gif"/><Relationship Id="rId31" Type="http://schemas.openxmlformats.org/officeDocument/2006/relationships/image" Target="../media/image3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23.png"/><Relationship Id="rId27" Type="http://schemas.openxmlformats.org/officeDocument/2006/relationships/image" Target="../media/image28.gif"/><Relationship Id="rId30" Type="http://schemas.openxmlformats.org/officeDocument/2006/relationships/image" Target="../media/image3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13" Type="http://schemas.openxmlformats.org/officeDocument/2006/relationships/image" Target="../media/image183.emf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emf"/><Relationship Id="rId17" Type="http://schemas.openxmlformats.org/officeDocument/2006/relationships/image" Target="../media/image18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11" Type="http://schemas.openxmlformats.org/officeDocument/2006/relationships/image" Target="../media/image181.emf"/><Relationship Id="rId5" Type="http://schemas.openxmlformats.org/officeDocument/2006/relationships/image" Target="../media/image175.jpeg"/><Relationship Id="rId15" Type="http://schemas.openxmlformats.org/officeDocument/2006/relationships/image" Target="../media/image185.emf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204.gif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12" Type="http://schemas.openxmlformats.org/officeDocument/2006/relationships/image" Target="../media/image203.jpeg"/><Relationship Id="rId2" Type="http://schemas.openxmlformats.org/officeDocument/2006/relationships/image" Target="../media/image193.emf"/><Relationship Id="rId16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6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wmf"/><Relationship Id="rId14" Type="http://schemas.openxmlformats.org/officeDocument/2006/relationships/image" Target="../media/image20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13" Type="http://schemas.openxmlformats.org/officeDocument/2006/relationships/image" Target="../media/image217.png"/><Relationship Id="rId18" Type="http://schemas.openxmlformats.org/officeDocument/2006/relationships/image" Target="../media/image222.png"/><Relationship Id="rId3" Type="http://schemas.openxmlformats.org/officeDocument/2006/relationships/image" Target="../media/image209.jpeg"/><Relationship Id="rId21" Type="http://schemas.openxmlformats.org/officeDocument/2006/relationships/image" Target="../media/image225.png"/><Relationship Id="rId7" Type="http://schemas.openxmlformats.org/officeDocument/2006/relationships/image" Target="../media/image212.gif"/><Relationship Id="rId12" Type="http://schemas.openxmlformats.org/officeDocument/2006/relationships/image" Target="../media/image216.wmf"/><Relationship Id="rId17" Type="http://schemas.openxmlformats.org/officeDocument/2006/relationships/image" Target="../media/image221.png"/><Relationship Id="rId2" Type="http://schemas.openxmlformats.org/officeDocument/2006/relationships/image" Target="../media/image208.png"/><Relationship Id="rId16" Type="http://schemas.openxmlformats.org/officeDocument/2006/relationships/image" Target="../media/image220.jpeg"/><Relationship Id="rId20" Type="http://schemas.openxmlformats.org/officeDocument/2006/relationships/image" Target="../media/image2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gif"/><Relationship Id="rId11" Type="http://schemas.openxmlformats.org/officeDocument/2006/relationships/image" Target="../media/image215.png"/><Relationship Id="rId5" Type="http://schemas.openxmlformats.org/officeDocument/2006/relationships/image" Target="../media/image210.png"/><Relationship Id="rId15" Type="http://schemas.openxmlformats.org/officeDocument/2006/relationships/image" Target="../media/image219.png"/><Relationship Id="rId10" Type="http://schemas.openxmlformats.org/officeDocument/2006/relationships/image" Target="../media/image214.jpeg"/><Relationship Id="rId19" Type="http://schemas.openxmlformats.org/officeDocument/2006/relationships/image" Target="../media/image223.png"/><Relationship Id="rId4" Type="http://schemas.openxmlformats.org/officeDocument/2006/relationships/image" Target="../media/image109.emf"/><Relationship Id="rId9" Type="http://schemas.microsoft.com/office/2007/relationships/hdphoto" Target="../media/hdphoto1.wdp"/><Relationship Id="rId14" Type="http://schemas.openxmlformats.org/officeDocument/2006/relationships/image" Target="../media/image2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7.png"/><Relationship Id="rId7" Type="http://schemas.openxmlformats.org/officeDocument/2006/relationships/image" Target="../media/image230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Relationship Id="rId9" Type="http://schemas.openxmlformats.org/officeDocument/2006/relationships/image" Target="../media/image2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77.emf"/><Relationship Id="rId7" Type="http://schemas.openxmlformats.org/officeDocument/2006/relationships/image" Target="../media/image237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emf"/><Relationship Id="rId7" Type="http://schemas.openxmlformats.org/officeDocument/2006/relationships/image" Target="../media/image243.png"/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emf"/><Relationship Id="rId5" Type="http://schemas.openxmlformats.org/officeDocument/2006/relationships/image" Target="../media/image241.emf"/><Relationship Id="rId10" Type="http://schemas.openxmlformats.org/officeDocument/2006/relationships/image" Target="../media/image245.jpeg"/><Relationship Id="rId4" Type="http://schemas.openxmlformats.org/officeDocument/2006/relationships/image" Target="../media/image240.emf"/><Relationship Id="rId9" Type="http://schemas.openxmlformats.org/officeDocument/2006/relationships/hyperlink" Target="http://pdf.usaid.gov/pdf_docs/PDACL719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image" Target="../media/image2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emf"/><Relationship Id="rId5" Type="http://schemas.openxmlformats.org/officeDocument/2006/relationships/image" Target="../media/image249.emf"/><Relationship Id="rId4" Type="http://schemas.openxmlformats.org/officeDocument/2006/relationships/image" Target="../media/image2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7" Type="http://schemas.openxmlformats.org/officeDocument/2006/relationships/image" Target="../media/image258.gif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7.emf"/><Relationship Id="rId5" Type="http://schemas.openxmlformats.org/officeDocument/2006/relationships/image" Target="../media/image256.emf"/><Relationship Id="rId4" Type="http://schemas.openxmlformats.org/officeDocument/2006/relationships/image" Target="../media/image2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13" Type="http://schemas.openxmlformats.org/officeDocument/2006/relationships/image" Target="../media/image270.jpeg"/><Relationship Id="rId18" Type="http://schemas.openxmlformats.org/officeDocument/2006/relationships/image" Target="../media/image275.wmf"/><Relationship Id="rId3" Type="http://schemas.openxmlformats.org/officeDocument/2006/relationships/image" Target="../media/image260.jpeg"/><Relationship Id="rId21" Type="http://schemas.openxmlformats.org/officeDocument/2006/relationships/image" Target="../media/image278.gif"/><Relationship Id="rId7" Type="http://schemas.openxmlformats.org/officeDocument/2006/relationships/image" Target="../media/image264.jpeg"/><Relationship Id="rId12" Type="http://schemas.openxmlformats.org/officeDocument/2006/relationships/image" Target="../media/image269.jpeg"/><Relationship Id="rId17" Type="http://schemas.openxmlformats.org/officeDocument/2006/relationships/image" Target="../media/image274.wmf"/><Relationship Id="rId2" Type="http://schemas.openxmlformats.org/officeDocument/2006/relationships/image" Target="../media/image259.png"/><Relationship Id="rId16" Type="http://schemas.openxmlformats.org/officeDocument/2006/relationships/image" Target="../media/image273.wmf"/><Relationship Id="rId20" Type="http://schemas.openxmlformats.org/officeDocument/2006/relationships/image" Target="../media/image2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eg"/><Relationship Id="rId11" Type="http://schemas.openxmlformats.org/officeDocument/2006/relationships/image" Target="../media/image268.jpeg"/><Relationship Id="rId5" Type="http://schemas.openxmlformats.org/officeDocument/2006/relationships/image" Target="../media/image262.jpeg"/><Relationship Id="rId15" Type="http://schemas.openxmlformats.org/officeDocument/2006/relationships/image" Target="../media/image272.wmf"/><Relationship Id="rId10" Type="http://schemas.openxmlformats.org/officeDocument/2006/relationships/image" Target="../media/image267.jpeg"/><Relationship Id="rId19" Type="http://schemas.openxmlformats.org/officeDocument/2006/relationships/image" Target="../media/image276.wmf"/><Relationship Id="rId4" Type="http://schemas.openxmlformats.org/officeDocument/2006/relationships/image" Target="../media/image261.jpeg"/><Relationship Id="rId9" Type="http://schemas.openxmlformats.org/officeDocument/2006/relationships/image" Target="../media/image266.jpeg"/><Relationship Id="rId14" Type="http://schemas.openxmlformats.org/officeDocument/2006/relationships/image" Target="../media/image2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e24N2d" TargetMode="External"/><Relationship Id="rId3" Type="http://schemas.openxmlformats.org/officeDocument/2006/relationships/image" Target="../media/image284.png"/><Relationship Id="rId7" Type="http://schemas.openxmlformats.org/officeDocument/2006/relationships/hyperlink" Target="http://apple.co/2eVu5xJ" TargetMode="External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pps.worldbank.org/" TargetMode="External"/><Relationship Id="rId5" Type="http://schemas.openxmlformats.org/officeDocument/2006/relationships/image" Target="../media/image285.png"/><Relationship Id="rId10" Type="http://schemas.openxmlformats.org/officeDocument/2006/relationships/hyperlink" Target="mailto:harsh@worldbank.org" TargetMode="External"/><Relationship Id="rId4" Type="http://schemas.openxmlformats.org/officeDocument/2006/relationships/image" Target="../media/image3.emf"/><Relationship Id="rId9" Type="http://schemas.openxmlformats.org/officeDocument/2006/relationships/hyperlink" Target="mailto:spatialagent@worldbank.or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gif"/><Relationship Id="rId2" Type="http://schemas.openxmlformats.org/officeDocument/2006/relationships/image" Target="../media/image287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ps.worldbank.org/" TargetMode="External"/><Relationship Id="rId5" Type="http://schemas.openxmlformats.org/officeDocument/2006/relationships/hyperlink" Target="mailto:harsh@worldbank.org" TargetMode="External"/><Relationship Id="rId4" Type="http://schemas.openxmlformats.org/officeDocument/2006/relationships/image" Target="../media/image2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hyperlink" Target="http://www.google.com/url?sa=i&amp;rct=j&amp;q=&amp;esrc=s&amp;frm=1&amp;source=images&amp;cd=&amp;cad=rja&amp;uact=8&amp;ved=0CAcQjRw&amp;url=http://www.funnyjunk.com/Broken+glass/funny-gifs/4889810/&amp;ei=DxazVIDzFPH_sATNgoGgCA&amp;psig=AFQjCNHosSipe3vYtvbW867c_i0VPezNkQ&amp;ust=1421109097085128" TargetMode="External"/><Relationship Id="rId5" Type="http://schemas.openxmlformats.org/officeDocument/2006/relationships/image" Target="../media/image38.jpeg"/><Relationship Id="rId10" Type="http://schemas.openxmlformats.org/officeDocument/2006/relationships/image" Target="../media/image43.wmf"/><Relationship Id="rId4" Type="http://schemas.openxmlformats.org/officeDocument/2006/relationships/image" Target="../media/image37.jpeg"/><Relationship Id="rId9" Type="http://schemas.openxmlformats.org/officeDocument/2006/relationships/image" Target="../media/image4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uact=8&amp;ved=0CAcQjRw&amp;url=http://www.funnyjunk.com/Broken+glass/funny-gifs/4889810/&amp;ei=DxazVIDzFPH_sATNgoGgCA&amp;psig=AFQjCNHosSipe3vYtvbW867c_i0VPezNkQ&amp;ust=1421109097085128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5" Type="http://schemas.openxmlformats.org/officeDocument/2006/relationships/hyperlink" Target="http://www.google.com/url?sa=i&amp;rct=j&amp;q=&amp;esrc=s&amp;frm=1&amp;source=images&amp;cd=&amp;cad=rja&amp;uact=8&amp;ved=0CAcQjRw&amp;url=http://www.funnyjunk.com/Broken+glass/funny-gifs/4889810/&amp;ei=DxazVIDzFPH_sATNgoGgCA&amp;psig=AFQjCNHosSipe3vYtvbW867c_i0VPezNkQ&amp;ust=1421109097085128" TargetMode="External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3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gif"/><Relationship Id="rId10" Type="http://schemas.openxmlformats.org/officeDocument/2006/relationships/image" Target="../media/image63.gif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http://intresources.worldbank.org/INTGSDGRAPHICSMAPDESIGN/Resources/WBG_Horizontal-RGB-web_300x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8317" y="6282727"/>
            <a:ext cx="2281723" cy="4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728" y="1958665"/>
            <a:ext cx="11772900" cy="1287455"/>
          </a:xfrm>
        </p:spPr>
        <p:txBody>
          <a:bodyPr>
            <a:noAutofit/>
          </a:bodyPr>
          <a:lstStyle/>
          <a:p>
            <a:r>
              <a:rPr lang="en-US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Water Needs</a:t>
            </a:r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7179" y="3385782"/>
            <a:ext cx="9144000" cy="289694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Nagaraja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Rao Harshadeep (Harsh)</a:t>
            </a:r>
          </a:p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Global Lead (Watersheds)</a:t>
            </a:r>
          </a:p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World Bank</a:t>
            </a:r>
          </a:p>
          <a:p>
            <a:endParaRPr lang="en-US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International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Seminar on National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Hydrology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Project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Towards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reliable data acquisition system for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IWRM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Pune, India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November 7,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5010037" y="0"/>
            <a:ext cx="1969780" cy="193330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3321" y="-47248"/>
            <a:ext cx="3962307" cy="264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0" y="101679"/>
            <a:ext cx="3783330" cy="283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38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336" y="613153"/>
            <a:ext cx="6049013" cy="5957253"/>
          </a:xfrm>
        </p:spPr>
        <p:txBody>
          <a:bodyPr>
            <a:normAutofit/>
          </a:bodyPr>
          <a:lstStyle/>
          <a:p>
            <a:r>
              <a:rPr lang="en-US" sz="2000" b="1" dirty="0"/>
              <a:t>Strengthening Institutions </a:t>
            </a:r>
            <a:r>
              <a:rPr lang="en-US" sz="2000" dirty="0" smtClean="0"/>
              <a:t>(office </a:t>
            </a:r>
            <a:r>
              <a:rPr lang="en-US" sz="2000" dirty="0"/>
              <a:t>modernization, stakeholder participation, capacity development and training incl. distance learning, improved links with academia, internships, visiting experts, professional networks/ communities of practice; forums, competitions)</a:t>
            </a:r>
          </a:p>
          <a:p>
            <a:r>
              <a:rPr lang="en-US" sz="2000" b="1" dirty="0"/>
              <a:t>Strengthening Policies </a:t>
            </a:r>
            <a:r>
              <a:rPr lang="en-US" sz="2000" dirty="0" smtClean="0"/>
              <a:t>(streamlining </a:t>
            </a:r>
            <a:r>
              <a:rPr lang="en-US" sz="2000" dirty="0"/>
              <a:t>institutional design/policy/mandates, improving synergy, economic instruments, decentralization</a:t>
            </a:r>
            <a:r>
              <a:rPr lang="en-US" sz="2000" dirty="0" smtClean="0"/>
              <a:t>)</a:t>
            </a:r>
          </a:p>
          <a:p>
            <a:r>
              <a:rPr lang="en-US" sz="2000" b="1" dirty="0" smtClean="0"/>
              <a:t>Innovative Instruments </a:t>
            </a:r>
            <a:r>
              <a:rPr lang="en-US" sz="2000" dirty="0" smtClean="0"/>
              <a:t>(e.g. knowledge-driven facilitated diplomacy, </a:t>
            </a:r>
            <a:r>
              <a:rPr lang="en-US" sz="2000" dirty="0"/>
              <a:t>p</a:t>
            </a:r>
            <a:r>
              <a:rPr lang="en-US" sz="2000" dirty="0" smtClean="0"/>
              <a:t>olicy instruments, incentive frameworks)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10770" y="4090990"/>
            <a:ext cx="206440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3840" y="123784"/>
            <a:ext cx="6188160" cy="365087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47410" y="5512752"/>
            <a:ext cx="1828800" cy="134143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461780"/>
            <a:ext cx="3209925" cy="141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1775" y="4090990"/>
            <a:ext cx="1781395" cy="11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581"/>
          <a:stretch/>
        </p:blipFill>
        <p:spPr bwMode="auto">
          <a:xfrm>
            <a:off x="8244841" y="5438775"/>
            <a:ext cx="2466975" cy="135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00100" y="-52385"/>
            <a:ext cx="9144000" cy="890585"/>
          </a:xfrm>
        </p:spPr>
        <p:txBody>
          <a:bodyPr>
            <a:normAutofit/>
          </a:bodyPr>
          <a:lstStyle/>
          <a:p>
            <a:pPr marL="58738"/>
            <a:r>
              <a:rPr lang="en-US" sz="3600" b="1" dirty="0">
                <a:solidFill>
                  <a:srgbClr val="0070C0"/>
                </a:solidFill>
              </a:rPr>
              <a:t>I</a:t>
            </a:r>
            <a:r>
              <a:rPr lang="en-US" sz="3600" b="1" dirty="0">
                <a:solidFill>
                  <a:srgbClr val="C00000"/>
                </a:solidFill>
              </a:rPr>
              <a:t>nstitutions &amp; Policy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282650" y="6043474"/>
            <a:ext cx="1909350" cy="81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0877" r="58490" b="2794"/>
          <a:stretch/>
        </p:blipFill>
        <p:spPr bwMode="auto">
          <a:xfrm>
            <a:off x="4489469" y="4142318"/>
            <a:ext cx="2121301" cy="127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1993" y="5531696"/>
            <a:ext cx="1685008" cy="126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0689774" y="4932452"/>
            <a:ext cx="1502226" cy="111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199" y="5472271"/>
            <a:ext cx="951794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DSC0137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04861" y="4467737"/>
            <a:ext cx="1284608" cy="9940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8" name="Picture 17" descr="CIMG2805.JP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1361833" y="4142318"/>
            <a:ext cx="1823062" cy="1367297"/>
          </a:xfrm>
          <a:prstGeom prst="rect">
            <a:avLst/>
          </a:prstGeom>
        </p:spPr>
      </p:pic>
      <p:pic>
        <p:nvPicPr>
          <p:cNvPr id="19" name="Picture 1" descr="E:\D-New transfer doc\Pictures of at diff.sites\Farta pictures\mynt new\DSC08891.JPG"/>
          <p:cNvPicPr>
            <a:picLocks noChangeAspect="1" noChangeArrowheads="1"/>
          </p:cNvPicPr>
          <p:nvPr/>
        </p:nvPicPr>
        <p:blipFill rotWithShape="1">
          <a:blip r:embed="rId15" cstate="email"/>
          <a:srcRect/>
          <a:stretch/>
        </p:blipFill>
        <p:spPr bwMode="auto">
          <a:xfrm>
            <a:off x="118489" y="4165292"/>
            <a:ext cx="1172859" cy="1343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8745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0682" y="2817935"/>
            <a:ext cx="202219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C:\Work Documents\Projects\World Bank - UNDP\Nile Basin Initiative\ICCON Prep\Presentations\Pictures - Screen1Day1\SuSuddFisher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72866" y="4561029"/>
            <a:ext cx="3529783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37030"/>
            <a:ext cx="6886124" cy="237363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sz="1800" b="1" dirty="0"/>
              <a:t>Preparation of </a:t>
            </a:r>
            <a:r>
              <a:rPr lang="en-US" sz="1800" b="1" dirty="0" smtClean="0"/>
              <a:t>robust climate-smart investments </a:t>
            </a:r>
            <a:r>
              <a:rPr lang="en-US" sz="1800" dirty="0" smtClean="0"/>
              <a:t>(with </a:t>
            </a:r>
            <a:r>
              <a:rPr lang="en-US" sz="1800" dirty="0"/>
              <a:t>adequate attention to technical, environmental, social, economic, and institutional aspects</a:t>
            </a:r>
            <a:r>
              <a:rPr lang="en-US" sz="1800" dirty="0" smtClean="0"/>
              <a:t>) – upgrading existing infrastructure and building new infrastructure analyzed in a systems context</a:t>
            </a:r>
            <a:endParaRPr lang="en-US" sz="1800" dirty="0"/>
          </a:p>
          <a:p>
            <a:r>
              <a:rPr lang="en-US" sz="1800" b="1" dirty="0"/>
              <a:t>Implementation facilitation, monitoring, and lessons  </a:t>
            </a:r>
            <a:r>
              <a:rPr lang="en-US" sz="1800" dirty="0"/>
              <a:t>(adequate technical assistance, ownership, M&amp;E</a:t>
            </a:r>
            <a:r>
              <a:rPr lang="en-US" sz="1800" dirty="0" smtClean="0"/>
              <a:t>)</a:t>
            </a:r>
          </a:p>
          <a:p>
            <a:r>
              <a:rPr lang="en-US" sz="1800" b="1" dirty="0" smtClean="0"/>
              <a:t>Infrastructure planning and operational coordination in an IWRM context</a:t>
            </a:r>
            <a:endParaRPr lang="en-US" sz="1800" b="1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21602" y="5725300"/>
            <a:ext cx="1208645" cy="107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0843" y="746635"/>
            <a:ext cx="183115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3404" y="4623372"/>
            <a:ext cx="1814622" cy="109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wb64862\Desktop\HPII_Mar_09\Real_time\WorldBank\DSC01041.JPG"/>
          <p:cNvPicPr>
            <a:picLocks noChangeAspect="1" noChangeArrowheads="1"/>
          </p:cNvPicPr>
          <p:nvPr/>
        </p:nvPicPr>
        <p:blipFill>
          <a:blip r:embed="rId7" cstate="email">
            <a:lum bright="30000"/>
          </a:blip>
          <a:srcRect/>
          <a:stretch>
            <a:fillRect/>
          </a:stretch>
        </p:blipFill>
        <p:spPr bwMode="auto">
          <a:xfrm>
            <a:off x="79733" y="5704029"/>
            <a:ext cx="1943100" cy="112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92747" y="5729410"/>
            <a:ext cx="1697708" cy="1128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440602" y="746636"/>
            <a:ext cx="192024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10439400" cy="1143000"/>
          </a:xfrm>
        </p:spPr>
        <p:txBody>
          <a:bodyPr>
            <a:normAutofit/>
          </a:bodyPr>
          <a:lstStyle/>
          <a:p>
            <a:pPr marL="58738"/>
            <a:r>
              <a:rPr lang="en-US" sz="3600" b="1" dirty="0" smtClean="0">
                <a:solidFill>
                  <a:srgbClr val="0070C0"/>
                </a:solidFill>
              </a:rPr>
              <a:t>I</a:t>
            </a:r>
            <a:r>
              <a:rPr lang="en-US" sz="3600" b="1" dirty="0" smtClean="0">
                <a:solidFill>
                  <a:srgbClr val="C00000"/>
                </a:solidFill>
              </a:rPr>
              <a:t>nvestments </a:t>
            </a:r>
            <a:r>
              <a:rPr lang="en-US" sz="3600" b="1" dirty="0">
                <a:solidFill>
                  <a:srgbClr val="C00000"/>
                </a:solidFill>
              </a:rPr>
              <a:t>&amp; Operations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2629" y="5521032"/>
            <a:ext cx="1891873" cy="126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1082" y="2194436"/>
            <a:ext cx="3719048" cy="78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3" descr="DSC07028.JP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145279" y="2918504"/>
            <a:ext cx="2590800" cy="1730655"/>
          </a:xfrm>
          <a:prstGeom prst="rect">
            <a:avLst/>
          </a:prstGeom>
        </p:spPr>
      </p:pic>
      <p:pic>
        <p:nvPicPr>
          <p:cNvPr id="15" name="Picture 14" descr="DSC04677.jp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775499" y="2907074"/>
            <a:ext cx="2322780" cy="174208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250679" y="2983324"/>
            <a:ext cx="2924576" cy="20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E:\D-New transfer doc\Pictures of at diff.sites\recent  pictures\COLLECTION\collection of pictures\Photo file\Potable water\DSC01372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0558707" y="5541465"/>
            <a:ext cx="1633293" cy="1224970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796" y="4649159"/>
            <a:ext cx="3916679" cy="106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132832" y="3342808"/>
            <a:ext cx="3974775" cy="11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8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5950" y="4951911"/>
            <a:ext cx="1194167" cy="749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9893" y="5148118"/>
            <a:ext cx="1111711" cy="701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428153" y="5148117"/>
            <a:ext cx="1296170" cy="72538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160680" y="5052699"/>
            <a:ext cx="1296170" cy="72538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34324" y="3586493"/>
            <a:ext cx="1296170" cy="7253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1" y="4311873"/>
            <a:ext cx="149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Land use</a:t>
            </a:r>
            <a:r>
              <a:rPr lang="en-US" sz="900" dirty="0"/>
              <a:t> (e.g. Catchment Monitoring &amp; Management, Landscape/ Watershed / Basin Planning, Zoning)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6239" y="5873498"/>
            <a:ext cx="13880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Agricultural Information and Alerts </a:t>
            </a:r>
            <a:r>
              <a:rPr lang="en-US" sz="900" dirty="0"/>
              <a:t>(e.g. weather, pests, climate insurance)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1706" y="5873495"/>
            <a:ext cx="138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Flood &amp; Drought Early Warning &amp; Response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1861" y="5718259"/>
            <a:ext cx="159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Water Infrastructure Operations </a:t>
            </a:r>
            <a:r>
              <a:rPr lang="en-US" sz="900" dirty="0"/>
              <a:t>(e.g. barrages, dams, irrigation systems, hydropower, water supply)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86203" y="5782904"/>
            <a:ext cx="15642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Urban Climate Resilience</a:t>
            </a:r>
            <a:r>
              <a:rPr lang="en-US" sz="900" dirty="0"/>
              <a:t> (e.g.  </a:t>
            </a:r>
            <a:r>
              <a:rPr lang="en-US" sz="900" dirty="0" err="1"/>
              <a:t>Stormwater</a:t>
            </a:r>
            <a:r>
              <a:rPr lang="en-US" sz="900" dirty="0"/>
              <a:t> management, Urban zoning)</a:t>
            </a:r>
          </a:p>
        </p:txBody>
      </p:sp>
      <p:pic>
        <p:nvPicPr>
          <p:cNvPr id="13" name="Picture 12"/>
          <p:cNvPicPr/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1928" y="3500678"/>
            <a:ext cx="1302650" cy="81119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593197" y="1607153"/>
            <a:ext cx="981648" cy="9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390244" y="1661098"/>
            <a:ext cx="809111" cy="104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053283" y="1607153"/>
            <a:ext cx="1240010" cy="91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24"/>
          <p:cNvGrpSpPr/>
          <p:nvPr/>
        </p:nvGrpSpPr>
        <p:grpSpPr>
          <a:xfrm>
            <a:off x="7680319" y="1548699"/>
            <a:ext cx="967114" cy="967114"/>
            <a:chOff x="8208425" y="463548"/>
            <a:chExt cx="1289485" cy="128948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20888753" flipH="1">
              <a:off x="8208425" y="463548"/>
              <a:ext cx="1289485" cy="1289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5" descr="C:\Users\wb64862\Desktop\Africa\Spatial Agents\MobleApp\3.png"/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 rot="21389520">
              <a:off x="8421139" y="694806"/>
              <a:ext cx="889836" cy="747914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280709" y="1975532"/>
            <a:ext cx="737452" cy="117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8305" y="2289484"/>
            <a:ext cx="847013" cy="46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loud Callout 21"/>
          <p:cNvSpPr/>
          <p:nvPr/>
        </p:nvSpPr>
        <p:spPr>
          <a:xfrm>
            <a:off x="3844256" y="3524646"/>
            <a:ext cx="3747042" cy="1028655"/>
          </a:xfrm>
          <a:prstGeom prst="cloudCallout">
            <a:avLst>
              <a:gd name="adj1" fmla="val -9722"/>
              <a:gd name="adj2" fmla="val 53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Services to be Provided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872115" y="3827632"/>
            <a:ext cx="718231" cy="211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8986174" y="4287698"/>
            <a:ext cx="149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Control Rooms </a:t>
            </a:r>
            <a:r>
              <a:rPr lang="en-US" sz="900" dirty="0"/>
              <a:t>(e.g. for multi-sectoral decision support for strategy and operations)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70441" y="2995247"/>
            <a:ext cx="11137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Knowledge Base</a:t>
            </a:r>
            <a:r>
              <a:rPr lang="en-US" sz="900" dirty="0"/>
              <a:t> (real-time, archived)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70267" y="2687355"/>
            <a:ext cx="1325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Global Modeling Tools</a:t>
            </a:r>
            <a:endParaRPr lang="en-US" sz="900" dirty="0"/>
          </a:p>
        </p:txBody>
      </p:sp>
      <p:sp>
        <p:nvSpPr>
          <p:cNvPr id="28" name="TextBox 27"/>
          <p:cNvSpPr txBox="1"/>
          <p:nvPr/>
        </p:nvSpPr>
        <p:spPr>
          <a:xfrm>
            <a:off x="7495082" y="2626116"/>
            <a:ext cx="170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Portals, Mobile Apps, Scenario Exploration Interfaces</a:t>
            </a:r>
            <a:endParaRPr lang="en-US" sz="900" dirty="0"/>
          </a:p>
        </p:txBody>
      </p:sp>
      <p:sp>
        <p:nvSpPr>
          <p:cNvPr id="29" name="Right Arrow 28"/>
          <p:cNvSpPr/>
          <p:nvPr/>
        </p:nvSpPr>
        <p:spPr>
          <a:xfrm rot="2006496">
            <a:off x="7389361" y="4464294"/>
            <a:ext cx="718231" cy="211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ight Arrow 29"/>
          <p:cNvSpPr/>
          <p:nvPr/>
        </p:nvSpPr>
        <p:spPr>
          <a:xfrm rot="3488253">
            <a:off x="6121335" y="4588833"/>
            <a:ext cx="382534" cy="211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ight Arrow 30"/>
          <p:cNvSpPr/>
          <p:nvPr/>
        </p:nvSpPr>
        <p:spPr>
          <a:xfrm rot="7284708">
            <a:off x="4995196" y="4665858"/>
            <a:ext cx="382534" cy="211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ight Arrow 31"/>
          <p:cNvSpPr/>
          <p:nvPr/>
        </p:nvSpPr>
        <p:spPr>
          <a:xfrm rot="7284708">
            <a:off x="3509012" y="4616620"/>
            <a:ext cx="670710" cy="211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ight Arrow 32"/>
          <p:cNvSpPr/>
          <p:nvPr/>
        </p:nvSpPr>
        <p:spPr>
          <a:xfrm flipH="1">
            <a:off x="3006112" y="3827632"/>
            <a:ext cx="693122" cy="211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Down Arrow 33"/>
          <p:cNvSpPr/>
          <p:nvPr/>
        </p:nvSpPr>
        <p:spPr>
          <a:xfrm>
            <a:off x="4817561" y="3019390"/>
            <a:ext cx="1671638" cy="4006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 Box 68"/>
          <p:cNvSpPr txBox="1">
            <a:spLocks noChangeArrowheads="1"/>
          </p:cNvSpPr>
          <p:nvPr/>
        </p:nvSpPr>
        <p:spPr bwMode="auto">
          <a:xfrm>
            <a:off x="1726213" y="101601"/>
            <a:ext cx="8834283" cy="477837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81639" tIns="52019" rIns="81639" bIns="40820"/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7225" algn="l"/>
                <a:tab pos="1312863" algn="l"/>
                <a:tab pos="1970088" algn="l"/>
              </a:tabLst>
            </a:pPr>
            <a:r>
              <a:rPr lang="en-US" sz="2800" b="1" dirty="0">
                <a:solidFill>
                  <a:srgbClr val="C00000"/>
                </a:solidFill>
                <a:cs typeface="Arial Unicode MS" charset="0"/>
              </a:rPr>
              <a:t>Need to Focus on Decision Support Services to be Provided</a:t>
            </a:r>
          </a:p>
        </p:txBody>
      </p:sp>
    </p:spTree>
    <p:extLst>
      <p:ext uri="{BB962C8B-B14F-4D97-AF65-F5344CB8AC3E}">
        <p14:creationId xmlns:p14="http://schemas.microsoft.com/office/powerpoint/2010/main" xmlns="" val="53773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3" grpId="0" animBg="1"/>
      <p:bldP spid="24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/>
          <p:cNvSpPr/>
          <p:nvPr/>
        </p:nvSpPr>
        <p:spPr>
          <a:xfrm>
            <a:off x="1524000" y="979718"/>
            <a:ext cx="9144000" cy="4841422"/>
          </a:xfrm>
          <a:prstGeom prst="triangle">
            <a:avLst>
              <a:gd name="adj" fmla="val 4991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5056120" y="1677428"/>
            <a:ext cx="208873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</a:rPr>
              <a:t>Flood Coping Actions </a:t>
            </a:r>
          </a:p>
          <a:p>
            <a:pPr algn="ctr"/>
            <a:r>
              <a:rPr lang="en-US" sz="1050" dirty="0"/>
              <a:t>(stakeholder actions to minimize loss of life / livelihood)</a:t>
            </a:r>
            <a:endParaRPr lang="en-US" sz="105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96647" y="2996290"/>
            <a:ext cx="35987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</a:rPr>
              <a:t>Flood Early Warning &amp; Recommendations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64869" y="3840499"/>
            <a:ext cx="101915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</a:rPr>
              <a:t>Flood Inundation Forecasts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4857" y="3944375"/>
            <a:ext cx="10191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</a:rPr>
              <a:t>Weather Forecasts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4629" y="3944375"/>
            <a:ext cx="10191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</a:rPr>
              <a:t>Hydrologic Forecasts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8605" y="5087597"/>
            <a:ext cx="19956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</a:rPr>
              <a:t>Surveys</a:t>
            </a:r>
          </a:p>
          <a:p>
            <a:pPr algn="ctr"/>
            <a:r>
              <a:rPr lang="en-US" sz="1050" dirty="0"/>
              <a:t>(detailed Digital Elevation Model, Soils, Water Infrastructure Status)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397" y="5041432"/>
            <a:ext cx="152672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</a:rPr>
              <a:t>Historical Climate, Flow, and Flooded area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4206" y="5087597"/>
            <a:ext cx="177165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</a:rPr>
              <a:t>“Top-Down” Data</a:t>
            </a:r>
          </a:p>
          <a:p>
            <a:pPr algn="ctr"/>
            <a:r>
              <a:rPr lang="en-US" sz="1050" dirty="0"/>
              <a:t>(from remote sensing/ earth observation products)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5278" y="5087597"/>
            <a:ext cx="177165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</a:rPr>
              <a:t>“Bottom-up” Data </a:t>
            </a:r>
            <a:r>
              <a:rPr lang="en-US" sz="1050" dirty="0"/>
              <a:t>(from field gauges, manual reporting, crowdsourcing)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1788" y="1776267"/>
            <a:ext cx="14061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</a:rPr>
              <a:t>Decision Support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8388" y="2999814"/>
            <a:ext cx="9805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</a:rPr>
              <a:t>Knowledge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1436" y="4048247"/>
            <a:ext cx="10418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</a:rPr>
              <a:t>Information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5733" y="5137549"/>
            <a:ext cx="5196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</a:rPr>
              <a:t>Data</a:t>
            </a:r>
          </a:p>
        </p:txBody>
      </p:sp>
      <p:sp>
        <p:nvSpPr>
          <p:cNvPr id="17" name="Isosceles Triangle 16"/>
          <p:cNvSpPr/>
          <p:nvPr/>
        </p:nvSpPr>
        <p:spPr>
          <a:xfrm>
            <a:off x="3297001" y="4507478"/>
            <a:ext cx="5560634" cy="580121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91318" y="4641921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350" b="1" dirty="0">
                <a:solidFill>
                  <a:schemeClr val="accent6">
                    <a:lumMod val="75000"/>
                  </a:schemeClr>
                </a:solidFill>
              </a:rPr>
              <a:t>Models</a:t>
            </a:r>
          </a:p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(Seasonal to </a:t>
            </a:r>
            <a:r>
              <a:rPr lang="en-US" sz="900" dirty="0" err="1">
                <a:solidFill>
                  <a:schemeClr val="accent6">
                    <a:lumMod val="75000"/>
                  </a:schemeClr>
                </a:solidFill>
              </a:rPr>
              <a:t>nowcasting</a:t>
            </a: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; statistical/ hydrologic systems/ hydrodynamic, …) </a:t>
            </a:r>
          </a:p>
        </p:txBody>
      </p:sp>
      <p:sp>
        <p:nvSpPr>
          <p:cNvPr id="19" name="Isosceles Triangle 18"/>
          <p:cNvSpPr/>
          <p:nvPr/>
        </p:nvSpPr>
        <p:spPr>
          <a:xfrm>
            <a:off x="4058983" y="3305937"/>
            <a:ext cx="4036673" cy="580121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91318" y="3445499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350" b="1" dirty="0">
                <a:solidFill>
                  <a:schemeClr val="accent6">
                    <a:lumMod val="75000"/>
                  </a:schemeClr>
                </a:solidFill>
              </a:rPr>
              <a:t>Products &amp; Services</a:t>
            </a:r>
          </a:p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(Formats, Frequency, Messaging, Customization, Media) </a:t>
            </a:r>
          </a:p>
        </p:txBody>
      </p:sp>
      <p:sp>
        <p:nvSpPr>
          <p:cNvPr id="22" name="Isosceles Triangle 21"/>
          <p:cNvSpPr/>
          <p:nvPr/>
        </p:nvSpPr>
        <p:spPr>
          <a:xfrm>
            <a:off x="4171547" y="2242246"/>
            <a:ext cx="3809660" cy="789956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92860" y="2511867"/>
            <a:ext cx="276891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accent6">
                    <a:lumMod val="75000"/>
                  </a:schemeClr>
                </a:solidFill>
              </a:rPr>
              <a:t>Dissemination</a:t>
            </a:r>
          </a:p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(Stakeholder Channels – DSS, Bulletins, SMS, Radio, TV, Social Media, Portals, Apps, Podcasts, phone,  emails, …) </a:t>
            </a:r>
          </a:p>
        </p:txBody>
      </p:sp>
      <p:sp>
        <p:nvSpPr>
          <p:cNvPr id="24" name="Left-Right Arrow 23"/>
          <p:cNvSpPr/>
          <p:nvPr/>
        </p:nvSpPr>
        <p:spPr>
          <a:xfrm rot="18813676">
            <a:off x="3549674" y="2404270"/>
            <a:ext cx="600075" cy="267176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Left-Right Arrow 24"/>
          <p:cNvSpPr/>
          <p:nvPr/>
        </p:nvSpPr>
        <p:spPr>
          <a:xfrm rot="18813676">
            <a:off x="2631216" y="3548257"/>
            <a:ext cx="600075" cy="267176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Left-Right Arrow 25"/>
          <p:cNvSpPr/>
          <p:nvPr/>
        </p:nvSpPr>
        <p:spPr>
          <a:xfrm rot="18813676">
            <a:off x="1761399" y="4618264"/>
            <a:ext cx="600075" cy="267176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773028" y="116632"/>
            <a:ext cx="4871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Example #2: </a:t>
            </a:r>
            <a:r>
              <a:rPr lang="en-US" sz="2000" b="1" dirty="0">
                <a:solidFill>
                  <a:srgbClr val="00B050"/>
                </a:solidFill>
              </a:rPr>
              <a:t>Deciding on Coping with Floods</a:t>
            </a:r>
          </a:p>
        </p:txBody>
      </p:sp>
    </p:spTree>
    <p:extLst>
      <p:ext uri="{BB962C8B-B14F-4D97-AF65-F5344CB8AC3E}">
        <p14:creationId xmlns:p14="http://schemas.microsoft.com/office/powerpoint/2010/main" xmlns="" val="5660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 build="p"/>
      <p:bldP spid="13" grpId="0" build="p"/>
      <p:bldP spid="14" grpId="0" build="p"/>
      <p:bldP spid="15" grpId="0" build="p"/>
      <p:bldP spid="17" grpId="0" animBg="1"/>
      <p:bldP spid="18" grpId="0"/>
      <p:bldP spid="19" grpId="0" animBg="1"/>
      <p:bldP spid="20" grpId="0"/>
      <p:bldP spid="22" grpId="0" animBg="1"/>
      <p:bldP spid="23" grpId="0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85258" y="0"/>
            <a:ext cx="8588828" cy="1976057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Water Resources Planning</a:t>
            </a:r>
            <a:b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Envisioning the Future</a:t>
            </a:r>
            <a:b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4400" b="1" i="1" dirty="0">
              <a:solidFill>
                <a:srgbClr val="C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96420" y="2286000"/>
            <a:ext cx="2106386" cy="13226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Point A: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Current Situation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60275" y="2286001"/>
            <a:ext cx="2106386" cy="13226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Point B: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Future Vision</a:t>
            </a:r>
          </a:p>
        </p:txBody>
      </p:sp>
      <p:sp>
        <p:nvSpPr>
          <p:cNvPr id="6" name="Trapezoid 5"/>
          <p:cNvSpPr/>
          <p:nvPr/>
        </p:nvSpPr>
        <p:spPr>
          <a:xfrm>
            <a:off x="3638595" y="3942291"/>
            <a:ext cx="4650035" cy="1350816"/>
          </a:xfrm>
          <a:prstGeom prst="trapezoid">
            <a:avLst>
              <a:gd name="adj" fmla="val 10684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8" name="Straight Connector 7"/>
          <p:cNvCxnSpPr>
            <a:endCxn id="6" idx="2"/>
          </p:cNvCxnSpPr>
          <p:nvPr/>
        </p:nvCxnSpPr>
        <p:spPr>
          <a:xfrm>
            <a:off x="5077580" y="3927065"/>
            <a:ext cx="886032" cy="13660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2"/>
          </p:cNvCxnSpPr>
          <p:nvPr/>
        </p:nvCxnSpPr>
        <p:spPr>
          <a:xfrm flipV="1">
            <a:off x="5963612" y="3927065"/>
            <a:ext cx="882758" cy="13660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63719" y="4767038"/>
            <a:ext cx="12305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</a:rPr>
              <a:t>Information</a:t>
            </a:r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4895697" y="4209950"/>
            <a:ext cx="2205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C00000"/>
                </a:solidFill>
              </a:rPr>
              <a:t>Institutions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8919" y="4767038"/>
            <a:ext cx="18181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C00000"/>
                </a:solidFill>
              </a:rPr>
              <a:t>Investments</a:t>
            </a:r>
            <a:r>
              <a:rPr lang="en-US" sz="135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25190" y="5293108"/>
            <a:ext cx="4675115" cy="274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Support Program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267201" y="2564905"/>
            <a:ext cx="3489833" cy="74112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96420" y="3623840"/>
            <a:ext cx="215478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The status of water management organizations </a:t>
            </a:r>
            <a:r>
              <a:rPr lang="en-US" sz="1050" b="1" i="1" dirty="0"/>
              <a:t>today</a:t>
            </a:r>
            <a:r>
              <a:rPr lang="en-US" sz="1050" dirty="0"/>
              <a:t> with respect to their </a:t>
            </a:r>
            <a:r>
              <a:rPr lang="en-US" sz="1050" i="1" dirty="0"/>
              <a:t>capacity</a:t>
            </a:r>
            <a:r>
              <a:rPr lang="en-US" sz="1050" dirty="0"/>
              <a:t> and </a:t>
            </a:r>
            <a:r>
              <a:rPr lang="en-US" sz="1050" i="1" dirty="0"/>
              <a:t>capability</a:t>
            </a:r>
            <a:r>
              <a:rPr lang="en-US" sz="1050" dirty="0"/>
              <a:t> to fulfill their mandate and carry out their functions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48599" y="3660550"/>
            <a:ext cx="2154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Where would each organization like to be 10-15 years into the </a:t>
            </a:r>
            <a:r>
              <a:rPr lang="en-US" sz="1050" b="1" i="1" dirty="0"/>
              <a:t>future</a:t>
            </a:r>
            <a:r>
              <a:rPr lang="en-US" sz="1050" dirty="0"/>
              <a:t> in terms of the services they would like to </a:t>
            </a:r>
            <a:r>
              <a:rPr lang="en-US" sz="1050" dirty="0" smtClean="0"/>
              <a:t>offer.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xmlns="" val="349469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0" grpId="0"/>
      <p:bldP spid="11" grpId="0"/>
      <p:bldP spid="12" grpId="0"/>
      <p:bldP spid="13" grpId="0" animBg="1"/>
      <p:bldP spid="3" grpId="0" animBg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51510" y="76200"/>
            <a:ext cx="9559290" cy="83185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hlink"/>
                </a:solidFill>
                <a:ea typeface="ＭＳ Ｐゴシック" pitchFamily="34" charset="-128"/>
              </a:rPr>
              <a:t>Analytical &amp; Stakeholder Tracks to Basin Planning…</a:t>
            </a:r>
            <a:endParaRPr lang="en-US" sz="3200" b="1" dirty="0">
              <a:solidFill>
                <a:schemeClr val="hlink"/>
              </a:solidFill>
              <a:ea typeface="ＭＳ Ｐゴシック" pitchFamily="34" charset="-128"/>
            </a:endParaRPr>
          </a:p>
        </p:txBody>
      </p:sp>
      <p:sp>
        <p:nvSpPr>
          <p:cNvPr id="306179" name="Line 3"/>
          <p:cNvSpPr>
            <a:spLocks noChangeShapeType="1"/>
          </p:cNvSpPr>
          <p:nvPr/>
        </p:nvSpPr>
        <p:spPr bwMode="auto">
          <a:xfrm>
            <a:off x="3276600" y="3467100"/>
            <a:ext cx="6629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6180" name="Text Box 4"/>
          <p:cNvSpPr txBox="1">
            <a:spLocks noChangeArrowheads="1"/>
          </p:cNvSpPr>
          <p:nvPr/>
        </p:nvSpPr>
        <p:spPr bwMode="auto">
          <a:xfrm rot="-2450422">
            <a:off x="2986088" y="2562225"/>
            <a:ext cx="20494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solidFill>
                  <a:srgbClr val="009900"/>
                </a:solidFill>
                <a:latin typeface="Arial" charset="0"/>
              </a:rPr>
              <a:t>Stakeholder Identification</a:t>
            </a:r>
          </a:p>
        </p:txBody>
      </p:sp>
      <p:sp>
        <p:nvSpPr>
          <p:cNvPr id="306181" name="Text Box 5"/>
          <p:cNvSpPr txBox="1">
            <a:spLocks noChangeArrowheads="1"/>
          </p:cNvSpPr>
          <p:nvPr/>
        </p:nvSpPr>
        <p:spPr bwMode="auto">
          <a:xfrm rot="-2450422">
            <a:off x="3535363" y="2055813"/>
            <a:ext cx="3243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200" b="1">
                <a:solidFill>
                  <a:srgbClr val="009900"/>
                </a:solidFill>
                <a:latin typeface="Arial" charset="0"/>
              </a:rPr>
              <a:t>Understanding Basin Issues/Problems (Pt. A – where now?)</a:t>
            </a: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 rot="-2450422">
            <a:off x="4416425" y="2184401"/>
            <a:ext cx="2846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solidFill>
                  <a:srgbClr val="009900"/>
                </a:solidFill>
                <a:latin typeface="Arial" charset="0"/>
              </a:rPr>
              <a:t>Shared vision for future potential</a:t>
            </a:r>
          </a:p>
          <a:p>
            <a:pPr eaLnBrk="1" hangingPunct="1"/>
            <a:r>
              <a:rPr lang="en-US" sz="1200" b="1">
                <a:solidFill>
                  <a:srgbClr val="009900"/>
                </a:solidFill>
                <a:latin typeface="Arial" charset="0"/>
              </a:rPr>
              <a:t>(Pt. Bs – where could the Basin be?)</a:t>
            </a:r>
          </a:p>
        </p:txBody>
      </p:sp>
      <p:sp>
        <p:nvSpPr>
          <p:cNvPr id="306183" name="Text Box 7"/>
          <p:cNvSpPr txBox="1">
            <a:spLocks noChangeArrowheads="1"/>
          </p:cNvSpPr>
          <p:nvPr/>
        </p:nvSpPr>
        <p:spPr bwMode="auto">
          <a:xfrm rot="-2450422">
            <a:off x="5300664" y="2252663"/>
            <a:ext cx="2651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solidFill>
                  <a:srgbClr val="009900"/>
                </a:solidFill>
                <a:latin typeface="Arial" charset="0"/>
              </a:rPr>
              <a:t>Selection of development options</a:t>
            </a:r>
          </a:p>
          <a:p>
            <a:pPr eaLnBrk="1" hangingPunct="1"/>
            <a:r>
              <a:rPr lang="en-US" sz="1200" b="1">
                <a:solidFill>
                  <a:srgbClr val="009900"/>
                </a:solidFill>
                <a:latin typeface="Arial" charset="0"/>
              </a:rPr>
              <a:t>(getting from A to B)</a:t>
            </a:r>
          </a:p>
        </p:txBody>
      </p:sp>
      <p:sp>
        <p:nvSpPr>
          <p:cNvPr id="306184" name="Text Box 8"/>
          <p:cNvSpPr txBox="1">
            <a:spLocks noChangeArrowheads="1"/>
          </p:cNvSpPr>
          <p:nvPr/>
        </p:nvSpPr>
        <p:spPr bwMode="auto">
          <a:xfrm rot="-2450422">
            <a:off x="6100764" y="2216151"/>
            <a:ext cx="31003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solidFill>
                  <a:srgbClr val="009900"/>
                </a:solidFill>
                <a:latin typeface="Arial" charset="0"/>
              </a:rPr>
              <a:t>Agreement  on Basin Development Plan</a:t>
            </a:r>
          </a:p>
        </p:txBody>
      </p:sp>
      <p:sp>
        <p:nvSpPr>
          <p:cNvPr id="306185" name="Text Box 9"/>
          <p:cNvSpPr txBox="1">
            <a:spLocks noChangeArrowheads="1"/>
          </p:cNvSpPr>
          <p:nvPr/>
        </p:nvSpPr>
        <p:spPr bwMode="auto">
          <a:xfrm rot="-2450422">
            <a:off x="6823076" y="1949450"/>
            <a:ext cx="3922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solidFill>
                  <a:srgbClr val="009900"/>
                </a:solidFill>
                <a:latin typeface="Arial" charset="0"/>
              </a:rPr>
              <a:t>Investment Facilitation/Implementation/Supervision</a:t>
            </a: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 rot="-2450422">
            <a:off x="7697789" y="2406650"/>
            <a:ext cx="2524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>
                <a:solidFill>
                  <a:srgbClr val="009900"/>
                </a:solidFill>
                <a:latin typeface="Arial" charset="0"/>
              </a:rPr>
              <a:t>Consensus on Additional Needs</a:t>
            </a:r>
          </a:p>
        </p:txBody>
      </p:sp>
      <p:sp>
        <p:nvSpPr>
          <p:cNvPr id="306187" name="Text Box 11"/>
          <p:cNvSpPr txBox="1">
            <a:spLocks noChangeArrowheads="1"/>
          </p:cNvSpPr>
          <p:nvPr/>
        </p:nvSpPr>
        <p:spPr bwMode="auto">
          <a:xfrm>
            <a:off x="1484312" y="2643188"/>
            <a:ext cx="1487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A50021"/>
                </a:solidFill>
                <a:latin typeface="Arial" charset="0"/>
              </a:rPr>
              <a:t>Decisions</a:t>
            </a:r>
            <a:r>
              <a:rPr lang="en-US" b="1">
                <a:solidFill>
                  <a:srgbClr val="A50021"/>
                </a:solidFill>
                <a:latin typeface="Arial" charset="0"/>
                <a:sym typeface="Wingdings" pitchFamily="2" charset="2"/>
              </a:rPr>
              <a:t></a:t>
            </a:r>
            <a:endParaRPr lang="en-US" b="1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306188" name="Text Box 12"/>
          <p:cNvSpPr txBox="1">
            <a:spLocks noChangeArrowheads="1"/>
          </p:cNvSpPr>
          <p:nvPr/>
        </p:nvSpPr>
        <p:spPr bwMode="auto">
          <a:xfrm>
            <a:off x="1484313" y="4027489"/>
            <a:ext cx="18213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0033CC"/>
                </a:solidFill>
                <a:latin typeface="Arial" charset="0"/>
              </a:rPr>
              <a:t>Stakeholder</a:t>
            </a:r>
          </a:p>
          <a:p>
            <a:pPr eaLnBrk="1" hangingPunct="1"/>
            <a:r>
              <a:rPr lang="en-US" b="1" dirty="0" smtClean="0">
                <a:solidFill>
                  <a:srgbClr val="0033CC"/>
                </a:solidFill>
                <a:latin typeface="Arial" charset="0"/>
                <a:sym typeface="Wingdings" pitchFamily="2" charset="2"/>
              </a:rPr>
              <a:t>Involvement </a:t>
            </a:r>
            <a:endParaRPr lang="en-US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06189" name="Text Box 13"/>
          <p:cNvSpPr txBox="1">
            <a:spLocks noChangeArrowheads="1"/>
          </p:cNvSpPr>
          <p:nvPr/>
        </p:nvSpPr>
        <p:spPr bwMode="auto">
          <a:xfrm>
            <a:off x="1447801" y="5767389"/>
            <a:ext cx="1565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0033CC"/>
                </a:solidFill>
                <a:latin typeface="Arial" charset="0"/>
              </a:rPr>
              <a:t>Analytical </a:t>
            </a:r>
            <a:r>
              <a:rPr lang="en-US" b="1">
                <a:solidFill>
                  <a:srgbClr val="0033CC"/>
                </a:solidFill>
                <a:latin typeface="Arial" charset="0"/>
                <a:sym typeface="Wingdings" pitchFamily="2" charset="2"/>
              </a:rPr>
              <a:t></a:t>
            </a:r>
            <a:endParaRPr lang="en-US" b="1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306196" name="Picture 2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51726" y="5146676"/>
            <a:ext cx="321627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97" name="Picture 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11463" y="5299076"/>
            <a:ext cx="26860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201" name="Picture 25" descr="IMG_016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67701" y="3582988"/>
            <a:ext cx="1712913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 descr="group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92489" y="3556000"/>
            <a:ext cx="2484437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7" cstate="email">
            <a:lum contrast="20000"/>
          </a:blip>
          <a:srcRect/>
          <a:stretch>
            <a:fillRect/>
          </a:stretch>
        </p:blipFill>
        <p:spPr bwMode="auto">
          <a:xfrm>
            <a:off x="6202363" y="3608388"/>
            <a:ext cx="175736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chengam_image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410200" y="5257800"/>
            <a:ext cx="213360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21349460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79" grpId="0" animBg="1"/>
      <p:bldP spid="306180" grpId="0"/>
      <p:bldP spid="306181" grpId="0"/>
      <p:bldP spid="306182" grpId="0"/>
      <p:bldP spid="306183" grpId="0"/>
      <p:bldP spid="306184" grpId="0"/>
      <p:bldP spid="306185" grpId="0"/>
      <p:bldP spid="306186" grpId="0"/>
      <p:bldP spid="306187" grpId="0"/>
      <p:bldP spid="306188" grpId="0"/>
      <p:bldP spid="3061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350" y="-196701"/>
            <a:ext cx="8229600" cy="914400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70C0"/>
                </a:solidFill>
              </a:rPr>
              <a:t>Information: Many new Innovations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0338" y="514350"/>
            <a:ext cx="2551135" cy="248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20009" y="704851"/>
            <a:ext cx="176854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4811" y="2990850"/>
            <a:ext cx="349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GIS/Google </a:t>
            </a:r>
            <a:r>
              <a:rPr lang="en-US" b="1" dirty="0">
                <a:solidFill>
                  <a:srgbClr val="0070C0"/>
                </a:solidFill>
              </a:rPr>
              <a:t>Earth/Similar Products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25717" y="1141266"/>
            <a:ext cx="3264882" cy="253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6"/>
          <p:cNvGrpSpPr/>
          <p:nvPr/>
        </p:nvGrpSpPr>
        <p:grpSpPr>
          <a:xfrm>
            <a:off x="6831113" y="2787366"/>
            <a:ext cx="2259486" cy="1603517"/>
            <a:chOff x="381000" y="685800"/>
            <a:chExt cx="8290560" cy="51816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81000" y="685800"/>
              <a:ext cx="8290560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4114800" y="2590800"/>
              <a:ext cx="4300538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66651" y="3410405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2587" y="6083240"/>
            <a:ext cx="2183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Innovative Hardware</a:t>
            </a:r>
          </a:p>
          <a:p>
            <a:r>
              <a:rPr lang="en-US" dirty="0">
                <a:solidFill>
                  <a:srgbClr val="0070C0"/>
                </a:solidFill>
              </a:rPr>
              <a:t>(e.g. Tablets)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18323" y="2787366"/>
            <a:ext cx="2110268" cy="163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286908" y="4316846"/>
            <a:ext cx="234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Interactive Documents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22238" y="4580327"/>
            <a:ext cx="2204461" cy="162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26"/>
          <p:cNvGrpSpPr/>
          <p:nvPr/>
        </p:nvGrpSpPr>
        <p:grpSpPr>
          <a:xfrm>
            <a:off x="4805264" y="4808398"/>
            <a:ext cx="1790700" cy="1436132"/>
            <a:chOff x="5029200" y="1178988"/>
            <a:chExt cx="3581400" cy="2631012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5029200" y="1178988"/>
              <a:ext cx="3581400" cy="25548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5029200" y="1524000"/>
              <a:ext cx="3276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2573199" y="6340349"/>
            <a:ext cx="334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Open Data Online Portals &amp; Apps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036479" y="4686179"/>
            <a:ext cx="1848755" cy="13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Users\wb64862\AppData\Local\Microsoft\Windows\Temporary Internet Files\Content.IE5\K107IGFK\MC900433826[1]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666" y="3152851"/>
            <a:ext cx="1295285" cy="129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462726" y="6360239"/>
            <a:ext cx="327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Cloud storage/analytics/services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481499" y="1572721"/>
            <a:ext cx="2305302" cy="1672474"/>
          </a:xfrm>
          <a:prstGeom prst="rect">
            <a:avLst/>
          </a:prstGeom>
          <a:noFill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9378980" y="3260554"/>
            <a:ext cx="2728003" cy="213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9831008" y="5435960"/>
            <a:ext cx="203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New Learning Tools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356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8659" y="-152401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Data Rescue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41059" y="1066799"/>
            <a:ext cx="4495800" cy="31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88659" y="4100397"/>
            <a:ext cx="6705600" cy="275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60659" y="1295399"/>
            <a:ext cx="411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77371" y="3429000"/>
            <a:ext cx="2298089" cy="227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4" y="1028599"/>
            <a:ext cx="1892867" cy="1398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26" y="3619347"/>
            <a:ext cx="2452359" cy="17070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312" y="2426739"/>
            <a:ext cx="9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Digitizer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5056" y="5141715"/>
            <a:ext cx="94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Scanner</a:t>
            </a:r>
            <a:endParaRPr lang="en-US" b="1" dirty="0"/>
          </a:p>
        </p:txBody>
      </p:sp>
      <p:pic>
        <p:nvPicPr>
          <p:cNvPr id="11" name="Picture 2" descr="DSCN2443"/>
          <p:cNvPicPr>
            <a:picLocks noChangeAspect="1" noChangeArrowheads="1"/>
          </p:cNvPicPr>
          <p:nvPr/>
        </p:nvPicPr>
        <p:blipFill rotWithShape="1">
          <a:blip r:embed="rId9" cstate="email"/>
          <a:srcRect/>
          <a:stretch/>
        </p:blipFill>
        <p:spPr bwMode="auto">
          <a:xfrm>
            <a:off x="1807590" y="3094656"/>
            <a:ext cx="1738949" cy="853925"/>
          </a:xfrm>
          <a:prstGeom prst="rect">
            <a:avLst/>
          </a:prstGeom>
          <a:noFill/>
        </p:spPr>
      </p:pic>
      <p:pic>
        <p:nvPicPr>
          <p:cNvPr id="13" name="Picture 5" descr="DSCN2465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815687" y="1802152"/>
            <a:ext cx="1722754" cy="1292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604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7401" y="849870"/>
            <a:ext cx="1390651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Rainfed Areas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05203" y="849868"/>
            <a:ext cx="942975" cy="992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7602" y="1840469"/>
            <a:ext cx="2826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Irrigated, </a:t>
            </a:r>
            <a:r>
              <a:rPr lang="en-US" sz="1400" dirty="0" err="1">
                <a:solidFill>
                  <a:srgbClr val="0070C0"/>
                </a:solidFill>
              </a:rPr>
              <a:t>Rainfed</a:t>
            </a:r>
            <a:r>
              <a:rPr lang="en-US" sz="1400" dirty="0">
                <a:solidFill>
                  <a:srgbClr val="0070C0"/>
                </a:solidFill>
              </a:rPr>
              <a:t> Areas (IWMI, FAO)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72202" y="4050269"/>
            <a:ext cx="809625" cy="9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512525" y="5117069"/>
            <a:ext cx="2378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Biodiversity (CI, WWF, IUCN…)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6001" y="3974068"/>
            <a:ext cx="1224427" cy="685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97601" y="4736069"/>
            <a:ext cx="2744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CO2 emissions (EDGAR-JRC-PBL, …)</a:t>
            </a:r>
          </a:p>
          <a:p>
            <a:r>
              <a:rPr lang="en-US" sz="1400" dirty="0">
                <a:solidFill>
                  <a:srgbClr val="0070C0"/>
                </a:solidFill>
              </a:rPr>
              <a:t>C Biomass (</a:t>
            </a:r>
            <a:r>
              <a:rPr lang="en-US" sz="1400" dirty="0" err="1">
                <a:solidFill>
                  <a:srgbClr val="0070C0"/>
                </a:solidFill>
              </a:rPr>
              <a:t>Winrock</a:t>
            </a:r>
            <a:r>
              <a:rPr lang="en-US" sz="14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10" name="Picture 9" descr="http://cdiac.ornl.gov/epubs/ndp/ndp055/af_actualbiomass_2000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33800" y="3669269"/>
            <a:ext cx="838200" cy="899488"/>
          </a:xfrm>
          <a:prstGeom prst="rect">
            <a:avLst/>
          </a:prstGeom>
          <a:noFill/>
        </p:spPr>
      </p:pic>
      <p:grpSp>
        <p:nvGrpSpPr>
          <p:cNvPr id="3" name="Group 10"/>
          <p:cNvGrpSpPr/>
          <p:nvPr/>
        </p:nvGrpSpPr>
        <p:grpSpPr>
          <a:xfrm>
            <a:off x="6172200" y="849868"/>
            <a:ext cx="1295400" cy="749300"/>
            <a:chOff x="0" y="0"/>
            <a:chExt cx="7772400" cy="449580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0" y="76200"/>
              <a:ext cx="388620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3962400" y="0"/>
              <a:ext cx="3810000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5512524" y="1840469"/>
            <a:ext cx="2296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Historical Climate (CRU/UEA)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915400" y="773670"/>
            <a:ext cx="1317824" cy="92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458201" y="1688069"/>
            <a:ext cx="190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Climate Change (IPCC, TNC/WB)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209801" y="2373870"/>
            <a:ext cx="739589" cy="79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897602" y="3212069"/>
            <a:ext cx="278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Climate/Flow data (KNMI, GRDC, …)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324601" y="2373870"/>
            <a:ext cx="832484" cy="97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5512525" y="3288269"/>
            <a:ext cx="2102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Gridded GDP (Yale, NOAA)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9144001" y="2450069"/>
            <a:ext cx="850196" cy="91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8458201" y="3288269"/>
            <a:ext cx="1650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DEM (SRTM, ASTER)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8991603" y="3897870"/>
            <a:ext cx="931223" cy="769843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8458200" y="4800601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Flood/Drought (DFO, GDACS, UNEP…)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4" cstate="email"/>
          <a:srcRect b="-409"/>
          <a:stretch>
            <a:fillRect/>
          </a:stretch>
        </p:blipFill>
        <p:spPr bwMode="auto">
          <a:xfrm>
            <a:off x="2438402" y="5486400"/>
            <a:ext cx="64192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1897601" y="6488669"/>
            <a:ext cx="2043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Landcover</a:t>
            </a:r>
            <a:r>
              <a:rPr lang="en-US" sz="1400" dirty="0">
                <a:solidFill>
                  <a:srgbClr val="0070C0"/>
                </a:solidFill>
              </a:rPr>
              <a:t> (ESA, USGS, …)</a:t>
            </a:r>
          </a:p>
        </p:txBody>
      </p:sp>
      <p:pic>
        <p:nvPicPr>
          <p:cNvPr id="27" name="Picture 26" descr="I:\LAPTOP DATA\Desktop\GANGES REPORT MAPS\Population Density 2010 - V3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943600" y="5562602"/>
            <a:ext cx="1219200" cy="869133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512524" y="6488669"/>
            <a:ext cx="2564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Population (CIESIN, </a:t>
            </a:r>
            <a:r>
              <a:rPr lang="en-US" sz="1400" dirty="0" err="1">
                <a:solidFill>
                  <a:srgbClr val="0070C0"/>
                </a:solidFill>
              </a:rPr>
              <a:t>Landscan</a:t>
            </a:r>
            <a:r>
              <a:rPr lang="en-US" sz="1400" dirty="0">
                <a:solidFill>
                  <a:srgbClr val="0070C0"/>
                </a:solidFill>
              </a:rPr>
              <a:t>, …)</a:t>
            </a: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8839202" y="5334000"/>
            <a:ext cx="74295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8458200" y="6488669"/>
            <a:ext cx="1853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Soils (UNESCO, FAO, …)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013123" y="1"/>
            <a:ext cx="8229600" cy="773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</a:rPr>
              <a:t>Building on curated public-domain datasets…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51381" y="3034606"/>
            <a:ext cx="7312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B0F0"/>
                </a:solidFill>
              </a:rPr>
              <a:t>…</a:t>
            </a:r>
            <a:endParaRPr lang="en-US" sz="6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009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\Desktop\World Bank\Poonam\Bhutan\Bhutan Report\Bhutan Station Files\2013-2014 Bhutan Picutres\20130802_120639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571" y="2894974"/>
            <a:ext cx="2040175" cy="153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7582" y="4437113"/>
            <a:ext cx="195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Shore-mounted Radar</a:t>
            </a:r>
          </a:p>
        </p:txBody>
      </p:sp>
      <p:pic>
        <p:nvPicPr>
          <p:cNvPr id="4" name="Picture 2" descr="E:\Image Transfer\201310-Nepal-India\IMG_23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5163" y="2866995"/>
            <a:ext cx="2077691" cy="155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74216" y="4437151"/>
            <a:ext cx="197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Bridge-mounted Radar</a:t>
            </a:r>
          </a:p>
        </p:txBody>
      </p:sp>
      <p:pic>
        <p:nvPicPr>
          <p:cNvPr id="6" name="Picture 2" descr="C:\Users\Mark\Pictures\DSC00796_346x51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520097" y="2858396"/>
            <a:ext cx="1066800" cy="15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73052" y="4417948"/>
            <a:ext cx="300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sz="1400" dirty="0"/>
              <a:t>Non-Contact Measurement of Stage &amp; Discharge</a:t>
            </a:r>
          </a:p>
        </p:txBody>
      </p:sp>
      <p:pic>
        <p:nvPicPr>
          <p:cNvPr id="8" name="Picture 2" descr="E:\Image Transfer\201310-Nepal-India\IMG_236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617495" y="2979939"/>
            <a:ext cx="2056638" cy="12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44288" y="4302320"/>
            <a:ext cx="171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Automatic Cableway System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73811" y="1216676"/>
            <a:ext cx="842389" cy="1198785"/>
          </a:xfrm>
          <a:prstGeom prst="rect">
            <a:avLst/>
          </a:prstGeom>
          <a:ln w="2857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493576" y="2329716"/>
            <a:ext cx="132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Automatic Rain Gauges</a:t>
            </a: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3844" y="488950"/>
            <a:ext cx="1397999" cy="1048499"/>
          </a:xfrm>
        </p:spPr>
      </p:pic>
      <p:sp>
        <p:nvSpPr>
          <p:cNvPr id="13" name="TextBox 12"/>
          <p:cNvSpPr txBox="1"/>
          <p:nvPr/>
        </p:nvSpPr>
        <p:spPr>
          <a:xfrm>
            <a:off x="4485995" y="2410503"/>
            <a:ext cx="2018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Snow Pack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5947" y="2812577"/>
            <a:ext cx="2116628" cy="164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005" y="413316"/>
            <a:ext cx="2173490" cy="1677254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6" name="Straight Arrow Connector 15"/>
          <p:cNvCxnSpPr/>
          <p:nvPr/>
        </p:nvCxnSpPr>
        <p:spPr>
          <a:xfrm flipV="1">
            <a:off x="6605947" y="1319409"/>
            <a:ext cx="0" cy="360183"/>
          </a:xfrm>
          <a:prstGeom prst="straightConnector1">
            <a:avLst/>
          </a:prstGeom>
          <a:ln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30956" y="1483789"/>
            <a:ext cx="9906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Water Inlet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70397" y="1103549"/>
            <a:ext cx="5334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Float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4338" y="601829"/>
            <a:ext cx="11462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Stilling Well/</a:t>
            </a:r>
          </a:p>
          <a:p>
            <a:pPr algn="ctr"/>
            <a:r>
              <a:rPr lang="en-US" sz="1200" b="1" dirty="0"/>
              <a:t>Shaft Encoder</a:t>
            </a:r>
          </a:p>
        </p:txBody>
      </p:sp>
      <p:pic>
        <p:nvPicPr>
          <p:cNvPr id="21" name="Content Placeholder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2170" y="459832"/>
            <a:ext cx="2169699" cy="16749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Oval 21"/>
          <p:cNvSpPr/>
          <p:nvPr/>
        </p:nvSpPr>
        <p:spPr>
          <a:xfrm>
            <a:off x="9164537" y="1755232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132634" y="579995"/>
            <a:ext cx="152638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Bubbler</a:t>
            </a:r>
          </a:p>
          <a:p>
            <a:pPr algn="ctr"/>
            <a:r>
              <a:rPr lang="en-US" sz="1200" dirty="0"/>
              <a:t>Non- Submersible Pressure Transducer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5024" y="5037300"/>
            <a:ext cx="2185194" cy="16627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Picture 25"/>
          <p:cNvPicPr/>
          <p:nvPr/>
        </p:nvPicPr>
        <p:blipFill rotWithShape="1">
          <a:blip r:embed="rId12" cstate="email"/>
          <a:srcRect/>
          <a:stretch/>
        </p:blipFill>
        <p:spPr>
          <a:xfrm>
            <a:off x="4700689" y="5198639"/>
            <a:ext cx="1804021" cy="1318904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55296" y="4882724"/>
            <a:ext cx="1030897" cy="164168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63752" y="6577608"/>
            <a:ext cx="2174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Water Quality Monitoring</a:t>
            </a:r>
          </a:p>
        </p:txBody>
      </p:sp>
      <p:sp>
        <p:nvSpPr>
          <p:cNvPr id="5" name="Oval 4"/>
          <p:cNvSpPr/>
          <p:nvPr/>
        </p:nvSpPr>
        <p:spPr>
          <a:xfrm>
            <a:off x="3863752" y="3414998"/>
            <a:ext cx="601458" cy="389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13467" y="2972264"/>
            <a:ext cx="657378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42694" y="6524414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Groundwater Monitoring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1424" y="4871659"/>
            <a:ext cx="1600504" cy="160050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67006" y="6558829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Field Kits</a:t>
            </a:r>
          </a:p>
        </p:txBody>
      </p:sp>
      <p:sp>
        <p:nvSpPr>
          <p:cNvPr id="35" name="Text Box 68"/>
          <p:cNvSpPr txBox="1">
            <a:spLocks noChangeArrowheads="1"/>
          </p:cNvSpPr>
          <p:nvPr/>
        </p:nvSpPr>
        <p:spPr bwMode="auto">
          <a:xfrm>
            <a:off x="1775521" y="-27384"/>
            <a:ext cx="8827393" cy="477837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81639" tIns="52019" rIns="81639" bIns="40820"/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7225" algn="l"/>
                <a:tab pos="1312863" algn="l"/>
                <a:tab pos="1970088" algn="l"/>
              </a:tabLst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Modern “Bottom-up” Monitoring tools</a:t>
            </a:r>
            <a:endParaRPr lang="en-US" sz="2800" dirty="0">
              <a:solidFill>
                <a:srgbClr val="C00000"/>
              </a:solidFill>
              <a:cs typeface="Arial Unicode MS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282758" y="4820375"/>
            <a:ext cx="2451305" cy="135552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045874" y="6305439"/>
            <a:ext cx="1115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Laboratories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 rotWithShape="1">
          <a:blip r:embed="rId16" cstate="email"/>
          <a:srcRect/>
          <a:stretch/>
        </p:blipFill>
        <p:spPr bwMode="auto">
          <a:xfrm>
            <a:off x="1714036" y="303339"/>
            <a:ext cx="1069596" cy="977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9155544" y="2972264"/>
            <a:ext cx="1085621" cy="59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4930772" y="1586978"/>
            <a:ext cx="1348161" cy="8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9331920" y="2768879"/>
            <a:ext cx="598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ADCP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106319" y="2391606"/>
            <a:ext cx="1279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 Radar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2986234" y="413316"/>
            <a:ext cx="1597599" cy="20311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2986233" y="1820537"/>
            <a:ext cx="845002" cy="6113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38600" y="6558829"/>
            <a:ext cx="28408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1">
                    <a:lumMod val="65000"/>
                  </a:schemeClr>
                </a:solidFill>
              </a:rPr>
              <a:t>Source of most graphics: Innovative Hydrology</a:t>
            </a:r>
            <a:endParaRPr lang="en-US" sz="11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0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8" grpId="0" animBg="1"/>
      <p:bldP spid="19" grpId="0" animBg="1"/>
      <p:bldP spid="20" grpId="0" animBg="1"/>
      <p:bldP spid="22" grpId="0" animBg="1"/>
      <p:bldP spid="23" grpId="0" animBg="1"/>
      <p:bldP spid="28" grpId="0"/>
      <p:bldP spid="5" grpId="0" animBg="1"/>
      <p:bldP spid="30" grpId="0" animBg="1"/>
      <p:bldP spid="31" grpId="0"/>
      <p:bldP spid="33" grpId="0"/>
      <p:bldP spid="37" grpId="0"/>
      <p:bldP spid="36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Freeform 4" descr="Zig zag"/>
          <p:cNvSpPr>
            <a:spLocks/>
          </p:cNvSpPr>
          <p:nvPr/>
        </p:nvSpPr>
        <p:spPr bwMode="auto">
          <a:xfrm>
            <a:off x="7608888" y="4903788"/>
            <a:ext cx="2679700" cy="1954212"/>
          </a:xfrm>
          <a:custGeom>
            <a:avLst/>
            <a:gdLst/>
            <a:ahLst/>
            <a:cxnLst>
              <a:cxn ang="0">
                <a:pos x="1687" y="1342"/>
              </a:cxn>
              <a:cxn ang="0">
                <a:pos x="1627" y="0"/>
              </a:cxn>
              <a:cxn ang="0">
                <a:pos x="1582" y="0"/>
              </a:cxn>
              <a:cxn ang="0">
                <a:pos x="1545" y="37"/>
              </a:cxn>
              <a:cxn ang="0">
                <a:pos x="1507" y="67"/>
              </a:cxn>
              <a:cxn ang="0">
                <a:pos x="1492" y="112"/>
              </a:cxn>
              <a:cxn ang="0">
                <a:pos x="1447" y="127"/>
              </a:cxn>
              <a:cxn ang="0">
                <a:pos x="1425" y="172"/>
              </a:cxn>
              <a:cxn ang="0">
                <a:pos x="1387" y="210"/>
              </a:cxn>
              <a:cxn ang="0">
                <a:pos x="1357" y="255"/>
              </a:cxn>
              <a:cxn ang="0">
                <a:pos x="1327" y="300"/>
              </a:cxn>
              <a:cxn ang="0">
                <a:pos x="1297" y="345"/>
              </a:cxn>
              <a:cxn ang="0">
                <a:pos x="1252" y="382"/>
              </a:cxn>
              <a:cxn ang="0">
                <a:pos x="1215" y="420"/>
              </a:cxn>
              <a:cxn ang="0">
                <a:pos x="1177" y="450"/>
              </a:cxn>
              <a:cxn ang="0">
                <a:pos x="1140" y="487"/>
              </a:cxn>
              <a:cxn ang="0">
                <a:pos x="1102" y="525"/>
              </a:cxn>
              <a:cxn ang="0">
                <a:pos x="1065" y="570"/>
              </a:cxn>
              <a:cxn ang="0">
                <a:pos x="1027" y="615"/>
              </a:cxn>
              <a:cxn ang="0">
                <a:pos x="997" y="660"/>
              </a:cxn>
              <a:cxn ang="0">
                <a:pos x="960" y="697"/>
              </a:cxn>
              <a:cxn ang="0">
                <a:pos x="937" y="742"/>
              </a:cxn>
              <a:cxn ang="0">
                <a:pos x="907" y="787"/>
              </a:cxn>
              <a:cxn ang="0">
                <a:pos x="862" y="825"/>
              </a:cxn>
              <a:cxn ang="0">
                <a:pos x="810" y="855"/>
              </a:cxn>
              <a:cxn ang="0">
                <a:pos x="765" y="885"/>
              </a:cxn>
              <a:cxn ang="0">
                <a:pos x="712" y="915"/>
              </a:cxn>
              <a:cxn ang="0">
                <a:pos x="660" y="930"/>
              </a:cxn>
              <a:cxn ang="0">
                <a:pos x="607" y="952"/>
              </a:cxn>
              <a:cxn ang="0">
                <a:pos x="562" y="967"/>
              </a:cxn>
              <a:cxn ang="0">
                <a:pos x="517" y="975"/>
              </a:cxn>
              <a:cxn ang="0">
                <a:pos x="457" y="997"/>
              </a:cxn>
              <a:cxn ang="0">
                <a:pos x="375" y="1027"/>
              </a:cxn>
              <a:cxn ang="0">
                <a:pos x="330" y="1065"/>
              </a:cxn>
              <a:cxn ang="0">
                <a:pos x="277" y="1087"/>
              </a:cxn>
              <a:cxn ang="0">
                <a:pos x="187" y="1095"/>
              </a:cxn>
              <a:cxn ang="0">
                <a:pos x="142" y="1117"/>
              </a:cxn>
              <a:cxn ang="0">
                <a:pos x="112" y="1162"/>
              </a:cxn>
              <a:cxn ang="0">
                <a:pos x="82" y="1207"/>
              </a:cxn>
              <a:cxn ang="0">
                <a:pos x="37" y="1252"/>
              </a:cxn>
              <a:cxn ang="0">
                <a:pos x="0" y="1282"/>
              </a:cxn>
              <a:cxn ang="0">
                <a:pos x="30" y="1320"/>
              </a:cxn>
              <a:cxn ang="0">
                <a:pos x="75" y="1335"/>
              </a:cxn>
              <a:cxn ang="0">
                <a:pos x="105" y="1342"/>
              </a:cxn>
            </a:cxnLst>
            <a:rect l="0" t="0" r="r" b="b"/>
            <a:pathLst>
              <a:path w="1688" h="1343">
                <a:moveTo>
                  <a:pt x="105" y="1342"/>
                </a:moveTo>
                <a:lnTo>
                  <a:pt x="1687" y="1342"/>
                </a:lnTo>
                <a:lnTo>
                  <a:pt x="1687" y="0"/>
                </a:lnTo>
                <a:lnTo>
                  <a:pt x="1627" y="0"/>
                </a:lnTo>
                <a:lnTo>
                  <a:pt x="1605" y="0"/>
                </a:lnTo>
                <a:lnTo>
                  <a:pt x="1582" y="0"/>
                </a:lnTo>
                <a:lnTo>
                  <a:pt x="1560" y="15"/>
                </a:lnTo>
                <a:lnTo>
                  <a:pt x="1545" y="37"/>
                </a:lnTo>
                <a:lnTo>
                  <a:pt x="1522" y="45"/>
                </a:lnTo>
                <a:lnTo>
                  <a:pt x="1507" y="67"/>
                </a:lnTo>
                <a:lnTo>
                  <a:pt x="1492" y="90"/>
                </a:lnTo>
                <a:lnTo>
                  <a:pt x="1492" y="112"/>
                </a:lnTo>
                <a:lnTo>
                  <a:pt x="1470" y="120"/>
                </a:lnTo>
                <a:lnTo>
                  <a:pt x="1447" y="127"/>
                </a:lnTo>
                <a:lnTo>
                  <a:pt x="1425" y="150"/>
                </a:lnTo>
                <a:lnTo>
                  <a:pt x="1425" y="172"/>
                </a:lnTo>
                <a:lnTo>
                  <a:pt x="1410" y="195"/>
                </a:lnTo>
                <a:lnTo>
                  <a:pt x="1387" y="210"/>
                </a:lnTo>
                <a:lnTo>
                  <a:pt x="1372" y="232"/>
                </a:lnTo>
                <a:lnTo>
                  <a:pt x="1357" y="255"/>
                </a:lnTo>
                <a:lnTo>
                  <a:pt x="1342" y="277"/>
                </a:lnTo>
                <a:lnTo>
                  <a:pt x="1327" y="300"/>
                </a:lnTo>
                <a:lnTo>
                  <a:pt x="1320" y="322"/>
                </a:lnTo>
                <a:lnTo>
                  <a:pt x="1297" y="345"/>
                </a:lnTo>
                <a:lnTo>
                  <a:pt x="1275" y="360"/>
                </a:lnTo>
                <a:lnTo>
                  <a:pt x="1252" y="382"/>
                </a:lnTo>
                <a:lnTo>
                  <a:pt x="1237" y="405"/>
                </a:lnTo>
                <a:lnTo>
                  <a:pt x="1215" y="420"/>
                </a:lnTo>
                <a:lnTo>
                  <a:pt x="1200" y="442"/>
                </a:lnTo>
                <a:lnTo>
                  <a:pt x="1177" y="450"/>
                </a:lnTo>
                <a:lnTo>
                  <a:pt x="1155" y="465"/>
                </a:lnTo>
                <a:lnTo>
                  <a:pt x="1140" y="487"/>
                </a:lnTo>
                <a:lnTo>
                  <a:pt x="1117" y="502"/>
                </a:lnTo>
                <a:lnTo>
                  <a:pt x="1102" y="525"/>
                </a:lnTo>
                <a:lnTo>
                  <a:pt x="1087" y="547"/>
                </a:lnTo>
                <a:lnTo>
                  <a:pt x="1065" y="570"/>
                </a:lnTo>
                <a:lnTo>
                  <a:pt x="1050" y="592"/>
                </a:lnTo>
                <a:lnTo>
                  <a:pt x="1027" y="615"/>
                </a:lnTo>
                <a:lnTo>
                  <a:pt x="1012" y="637"/>
                </a:lnTo>
                <a:lnTo>
                  <a:pt x="997" y="660"/>
                </a:lnTo>
                <a:lnTo>
                  <a:pt x="982" y="682"/>
                </a:lnTo>
                <a:lnTo>
                  <a:pt x="960" y="697"/>
                </a:lnTo>
                <a:lnTo>
                  <a:pt x="945" y="720"/>
                </a:lnTo>
                <a:lnTo>
                  <a:pt x="937" y="742"/>
                </a:lnTo>
                <a:lnTo>
                  <a:pt x="922" y="765"/>
                </a:lnTo>
                <a:lnTo>
                  <a:pt x="907" y="787"/>
                </a:lnTo>
                <a:lnTo>
                  <a:pt x="885" y="810"/>
                </a:lnTo>
                <a:lnTo>
                  <a:pt x="862" y="825"/>
                </a:lnTo>
                <a:lnTo>
                  <a:pt x="840" y="832"/>
                </a:lnTo>
                <a:lnTo>
                  <a:pt x="810" y="855"/>
                </a:lnTo>
                <a:lnTo>
                  <a:pt x="787" y="870"/>
                </a:lnTo>
                <a:lnTo>
                  <a:pt x="765" y="885"/>
                </a:lnTo>
                <a:lnTo>
                  <a:pt x="742" y="900"/>
                </a:lnTo>
                <a:lnTo>
                  <a:pt x="712" y="915"/>
                </a:lnTo>
                <a:lnTo>
                  <a:pt x="682" y="922"/>
                </a:lnTo>
                <a:lnTo>
                  <a:pt x="660" y="930"/>
                </a:lnTo>
                <a:lnTo>
                  <a:pt x="630" y="945"/>
                </a:lnTo>
                <a:lnTo>
                  <a:pt x="607" y="952"/>
                </a:lnTo>
                <a:lnTo>
                  <a:pt x="585" y="960"/>
                </a:lnTo>
                <a:lnTo>
                  <a:pt x="562" y="967"/>
                </a:lnTo>
                <a:lnTo>
                  <a:pt x="540" y="967"/>
                </a:lnTo>
                <a:lnTo>
                  <a:pt x="517" y="975"/>
                </a:lnTo>
                <a:lnTo>
                  <a:pt x="487" y="990"/>
                </a:lnTo>
                <a:lnTo>
                  <a:pt x="457" y="997"/>
                </a:lnTo>
                <a:lnTo>
                  <a:pt x="427" y="1012"/>
                </a:lnTo>
                <a:lnTo>
                  <a:pt x="375" y="1027"/>
                </a:lnTo>
                <a:lnTo>
                  <a:pt x="352" y="1050"/>
                </a:lnTo>
                <a:lnTo>
                  <a:pt x="330" y="1065"/>
                </a:lnTo>
                <a:lnTo>
                  <a:pt x="300" y="1080"/>
                </a:lnTo>
                <a:lnTo>
                  <a:pt x="277" y="1087"/>
                </a:lnTo>
                <a:lnTo>
                  <a:pt x="232" y="1095"/>
                </a:lnTo>
                <a:lnTo>
                  <a:pt x="187" y="1095"/>
                </a:lnTo>
                <a:lnTo>
                  <a:pt x="165" y="1110"/>
                </a:lnTo>
                <a:lnTo>
                  <a:pt x="142" y="1117"/>
                </a:lnTo>
                <a:lnTo>
                  <a:pt x="127" y="1140"/>
                </a:lnTo>
                <a:lnTo>
                  <a:pt x="112" y="1162"/>
                </a:lnTo>
                <a:lnTo>
                  <a:pt x="97" y="1185"/>
                </a:lnTo>
                <a:lnTo>
                  <a:pt x="82" y="1207"/>
                </a:lnTo>
                <a:lnTo>
                  <a:pt x="60" y="1230"/>
                </a:lnTo>
                <a:lnTo>
                  <a:pt x="37" y="1252"/>
                </a:lnTo>
                <a:lnTo>
                  <a:pt x="15" y="1260"/>
                </a:lnTo>
                <a:lnTo>
                  <a:pt x="0" y="1282"/>
                </a:lnTo>
                <a:lnTo>
                  <a:pt x="7" y="1305"/>
                </a:lnTo>
                <a:lnTo>
                  <a:pt x="30" y="1320"/>
                </a:lnTo>
                <a:lnTo>
                  <a:pt x="52" y="1327"/>
                </a:lnTo>
                <a:lnTo>
                  <a:pt x="75" y="1335"/>
                </a:lnTo>
                <a:lnTo>
                  <a:pt x="105" y="1342"/>
                </a:lnTo>
                <a:lnTo>
                  <a:pt x="105" y="1342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2" name="Freeform 6" descr="Dashed horizontal"/>
          <p:cNvSpPr>
            <a:spLocks/>
          </p:cNvSpPr>
          <p:nvPr/>
        </p:nvSpPr>
        <p:spPr bwMode="auto">
          <a:xfrm>
            <a:off x="2730501" y="3108326"/>
            <a:ext cx="5802311" cy="3035300"/>
          </a:xfrm>
          <a:custGeom>
            <a:avLst/>
            <a:gdLst/>
            <a:ahLst/>
            <a:cxnLst>
              <a:cxn ang="0">
                <a:pos x="39" y="101"/>
              </a:cxn>
              <a:cxn ang="0">
                <a:pos x="8" y="220"/>
              </a:cxn>
              <a:cxn ang="0">
                <a:pos x="15" y="331"/>
              </a:cxn>
              <a:cxn ang="0">
                <a:pos x="8" y="458"/>
              </a:cxn>
              <a:cxn ang="0">
                <a:pos x="0" y="578"/>
              </a:cxn>
              <a:cxn ang="0">
                <a:pos x="8" y="712"/>
              </a:cxn>
              <a:cxn ang="0">
                <a:pos x="24" y="823"/>
              </a:cxn>
              <a:cxn ang="0">
                <a:pos x="31" y="943"/>
              </a:cxn>
              <a:cxn ang="0">
                <a:pos x="47" y="1055"/>
              </a:cxn>
              <a:cxn ang="0">
                <a:pos x="55" y="1174"/>
              </a:cxn>
              <a:cxn ang="0">
                <a:pos x="71" y="1286"/>
              </a:cxn>
              <a:cxn ang="0">
                <a:pos x="110" y="1397"/>
              </a:cxn>
              <a:cxn ang="0">
                <a:pos x="166" y="1517"/>
              </a:cxn>
              <a:cxn ang="0">
                <a:pos x="283" y="1606"/>
              </a:cxn>
              <a:cxn ang="0">
                <a:pos x="402" y="1688"/>
              </a:cxn>
              <a:cxn ang="0">
                <a:pos x="599" y="1778"/>
              </a:cxn>
              <a:cxn ang="0">
                <a:pos x="741" y="1829"/>
              </a:cxn>
              <a:cxn ang="0">
                <a:pos x="867" y="1874"/>
              </a:cxn>
              <a:cxn ang="0">
                <a:pos x="1049" y="1897"/>
              </a:cxn>
              <a:cxn ang="0">
                <a:pos x="1254" y="1927"/>
              </a:cxn>
              <a:cxn ang="0">
                <a:pos x="1388" y="1979"/>
              </a:cxn>
              <a:cxn ang="0">
                <a:pos x="1577" y="2023"/>
              </a:cxn>
              <a:cxn ang="0">
                <a:pos x="1893" y="2061"/>
              </a:cxn>
              <a:cxn ang="0">
                <a:pos x="2043" y="2076"/>
              </a:cxn>
              <a:cxn ang="0">
                <a:pos x="2161" y="2121"/>
              </a:cxn>
              <a:cxn ang="0">
                <a:pos x="2358" y="2157"/>
              </a:cxn>
              <a:cxn ang="0">
                <a:pos x="2690" y="2180"/>
              </a:cxn>
              <a:cxn ang="0">
                <a:pos x="2848" y="2195"/>
              </a:cxn>
              <a:cxn ang="0">
                <a:pos x="2966" y="2210"/>
              </a:cxn>
              <a:cxn ang="0">
                <a:pos x="3093" y="2232"/>
              </a:cxn>
              <a:cxn ang="0">
                <a:pos x="3226" y="2262"/>
              </a:cxn>
              <a:cxn ang="0">
                <a:pos x="3352" y="2277"/>
              </a:cxn>
              <a:cxn ang="0">
                <a:pos x="3479" y="2285"/>
              </a:cxn>
              <a:cxn ang="0">
                <a:pos x="3605" y="2285"/>
              </a:cxn>
              <a:cxn ang="0">
                <a:pos x="3731" y="2285"/>
              </a:cxn>
              <a:cxn ang="0">
                <a:pos x="3850" y="2277"/>
              </a:cxn>
              <a:cxn ang="0">
                <a:pos x="3897" y="2187"/>
              </a:cxn>
              <a:cxn ang="0">
                <a:pos x="3850" y="2068"/>
              </a:cxn>
              <a:cxn ang="0">
                <a:pos x="3747" y="1942"/>
              </a:cxn>
              <a:cxn ang="0">
                <a:pos x="3503" y="1778"/>
              </a:cxn>
              <a:cxn ang="0">
                <a:pos x="3250" y="1688"/>
              </a:cxn>
              <a:cxn ang="0">
                <a:pos x="2919" y="1599"/>
              </a:cxn>
              <a:cxn ang="0">
                <a:pos x="2588" y="1517"/>
              </a:cxn>
              <a:cxn ang="0">
                <a:pos x="2304" y="1405"/>
              </a:cxn>
              <a:cxn ang="0">
                <a:pos x="2019" y="1331"/>
              </a:cxn>
              <a:cxn ang="0">
                <a:pos x="1751" y="1241"/>
              </a:cxn>
              <a:cxn ang="0">
                <a:pos x="1467" y="1114"/>
              </a:cxn>
              <a:cxn ang="0">
                <a:pos x="1135" y="943"/>
              </a:cxn>
              <a:cxn ang="0">
                <a:pos x="788" y="742"/>
              </a:cxn>
              <a:cxn ang="0">
                <a:pos x="639" y="622"/>
              </a:cxn>
              <a:cxn ang="0">
                <a:pos x="544" y="495"/>
              </a:cxn>
              <a:cxn ang="0">
                <a:pos x="425" y="331"/>
              </a:cxn>
              <a:cxn ang="0">
                <a:pos x="308" y="182"/>
              </a:cxn>
              <a:cxn ang="0">
                <a:pos x="197" y="56"/>
              </a:cxn>
              <a:cxn ang="0">
                <a:pos x="58" y="0"/>
              </a:cxn>
            </a:cxnLst>
            <a:rect l="0" t="0" r="r" b="b"/>
            <a:pathLst>
              <a:path w="3906" h="2286">
                <a:moveTo>
                  <a:pt x="58" y="0"/>
                </a:moveTo>
                <a:lnTo>
                  <a:pt x="71" y="33"/>
                </a:lnTo>
                <a:lnTo>
                  <a:pt x="63" y="56"/>
                </a:lnTo>
                <a:lnTo>
                  <a:pt x="55" y="78"/>
                </a:lnTo>
                <a:lnTo>
                  <a:pt x="39" y="101"/>
                </a:lnTo>
                <a:lnTo>
                  <a:pt x="31" y="123"/>
                </a:lnTo>
                <a:lnTo>
                  <a:pt x="24" y="146"/>
                </a:lnTo>
                <a:lnTo>
                  <a:pt x="15" y="175"/>
                </a:lnTo>
                <a:lnTo>
                  <a:pt x="15" y="197"/>
                </a:lnTo>
                <a:lnTo>
                  <a:pt x="8" y="220"/>
                </a:lnTo>
                <a:lnTo>
                  <a:pt x="8" y="242"/>
                </a:lnTo>
                <a:lnTo>
                  <a:pt x="15" y="265"/>
                </a:lnTo>
                <a:lnTo>
                  <a:pt x="15" y="287"/>
                </a:lnTo>
                <a:lnTo>
                  <a:pt x="15" y="309"/>
                </a:lnTo>
                <a:lnTo>
                  <a:pt x="15" y="331"/>
                </a:lnTo>
                <a:lnTo>
                  <a:pt x="15" y="354"/>
                </a:lnTo>
                <a:lnTo>
                  <a:pt x="8" y="376"/>
                </a:lnTo>
                <a:lnTo>
                  <a:pt x="8" y="406"/>
                </a:lnTo>
                <a:lnTo>
                  <a:pt x="8" y="429"/>
                </a:lnTo>
                <a:lnTo>
                  <a:pt x="8" y="458"/>
                </a:lnTo>
                <a:lnTo>
                  <a:pt x="0" y="480"/>
                </a:lnTo>
                <a:lnTo>
                  <a:pt x="0" y="503"/>
                </a:lnTo>
                <a:lnTo>
                  <a:pt x="0" y="525"/>
                </a:lnTo>
                <a:lnTo>
                  <a:pt x="0" y="548"/>
                </a:lnTo>
                <a:lnTo>
                  <a:pt x="0" y="578"/>
                </a:lnTo>
                <a:lnTo>
                  <a:pt x="0" y="600"/>
                </a:lnTo>
                <a:lnTo>
                  <a:pt x="0" y="629"/>
                </a:lnTo>
                <a:lnTo>
                  <a:pt x="0" y="652"/>
                </a:lnTo>
                <a:lnTo>
                  <a:pt x="0" y="682"/>
                </a:lnTo>
                <a:lnTo>
                  <a:pt x="8" y="712"/>
                </a:lnTo>
                <a:lnTo>
                  <a:pt x="8" y="734"/>
                </a:lnTo>
                <a:lnTo>
                  <a:pt x="15" y="757"/>
                </a:lnTo>
                <a:lnTo>
                  <a:pt x="15" y="778"/>
                </a:lnTo>
                <a:lnTo>
                  <a:pt x="15" y="801"/>
                </a:lnTo>
                <a:lnTo>
                  <a:pt x="24" y="823"/>
                </a:lnTo>
                <a:lnTo>
                  <a:pt x="24" y="846"/>
                </a:lnTo>
                <a:lnTo>
                  <a:pt x="31" y="868"/>
                </a:lnTo>
                <a:lnTo>
                  <a:pt x="31" y="898"/>
                </a:lnTo>
                <a:lnTo>
                  <a:pt x="31" y="914"/>
                </a:lnTo>
                <a:lnTo>
                  <a:pt x="31" y="943"/>
                </a:lnTo>
                <a:lnTo>
                  <a:pt x="39" y="965"/>
                </a:lnTo>
                <a:lnTo>
                  <a:pt x="39" y="988"/>
                </a:lnTo>
                <a:lnTo>
                  <a:pt x="39" y="1010"/>
                </a:lnTo>
                <a:lnTo>
                  <a:pt x="47" y="1033"/>
                </a:lnTo>
                <a:lnTo>
                  <a:pt x="47" y="1055"/>
                </a:lnTo>
                <a:lnTo>
                  <a:pt x="47" y="1077"/>
                </a:lnTo>
                <a:lnTo>
                  <a:pt x="47" y="1107"/>
                </a:lnTo>
                <a:lnTo>
                  <a:pt x="55" y="1129"/>
                </a:lnTo>
                <a:lnTo>
                  <a:pt x="55" y="1152"/>
                </a:lnTo>
                <a:lnTo>
                  <a:pt x="55" y="1174"/>
                </a:lnTo>
                <a:lnTo>
                  <a:pt x="63" y="1197"/>
                </a:lnTo>
                <a:lnTo>
                  <a:pt x="63" y="1218"/>
                </a:lnTo>
                <a:lnTo>
                  <a:pt x="63" y="1241"/>
                </a:lnTo>
                <a:lnTo>
                  <a:pt x="71" y="1263"/>
                </a:lnTo>
                <a:lnTo>
                  <a:pt x="71" y="1286"/>
                </a:lnTo>
                <a:lnTo>
                  <a:pt x="78" y="1308"/>
                </a:lnTo>
                <a:lnTo>
                  <a:pt x="87" y="1331"/>
                </a:lnTo>
                <a:lnTo>
                  <a:pt x="94" y="1353"/>
                </a:lnTo>
                <a:lnTo>
                  <a:pt x="103" y="1375"/>
                </a:lnTo>
                <a:lnTo>
                  <a:pt x="110" y="1397"/>
                </a:lnTo>
                <a:lnTo>
                  <a:pt x="118" y="1420"/>
                </a:lnTo>
                <a:lnTo>
                  <a:pt x="126" y="1442"/>
                </a:lnTo>
                <a:lnTo>
                  <a:pt x="141" y="1465"/>
                </a:lnTo>
                <a:lnTo>
                  <a:pt x="157" y="1495"/>
                </a:lnTo>
                <a:lnTo>
                  <a:pt x="166" y="1517"/>
                </a:lnTo>
                <a:lnTo>
                  <a:pt x="189" y="1531"/>
                </a:lnTo>
                <a:lnTo>
                  <a:pt x="213" y="1554"/>
                </a:lnTo>
                <a:lnTo>
                  <a:pt x="236" y="1576"/>
                </a:lnTo>
                <a:lnTo>
                  <a:pt x="260" y="1591"/>
                </a:lnTo>
                <a:lnTo>
                  <a:pt x="283" y="1606"/>
                </a:lnTo>
                <a:lnTo>
                  <a:pt x="308" y="1621"/>
                </a:lnTo>
                <a:lnTo>
                  <a:pt x="331" y="1636"/>
                </a:lnTo>
                <a:lnTo>
                  <a:pt x="355" y="1651"/>
                </a:lnTo>
                <a:lnTo>
                  <a:pt x="378" y="1674"/>
                </a:lnTo>
                <a:lnTo>
                  <a:pt x="402" y="1688"/>
                </a:lnTo>
                <a:lnTo>
                  <a:pt x="465" y="1718"/>
                </a:lnTo>
                <a:lnTo>
                  <a:pt x="489" y="1733"/>
                </a:lnTo>
                <a:lnTo>
                  <a:pt x="544" y="1748"/>
                </a:lnTo>
                <a:lnTo>
                  <a:pt x="567" y="1755"/>
                </a:lnTo>
                <a:lnTo>
                  <a:pt x="599" y="1778"/>
                </a:lnTo>
                <a:lnTo>
                  <a:pt x="623" y="1785"/>
                </a:lnTo>
                <a:lnTo>
                  <a:pt x="646" y="1800"/>
                </a:lnTo>
                <a:lnTo>
                  <a:pt x="694" y="1808"/>
                </a:lnTo>
                <a:lnTo>
                  <a:pt x="718" y="1815"/>
                </a:lnTo>
                <a:lnTo>
                  <a:pt x="741" y="1829"/>
                </a:lnTo>
                <a:lnTo>
                  <a:pt x="765" y="1837"/>
                </a:lnTo>
                <a:lnTo>
                  <a:pt x="788" y="1844"/>
                </a:lnTo>
                <a:lnTo>
                  <a:pt x="820" y="1859"/>
                </a:lnTo>
                <a:lnTo>
                  <a:pt x="844" y="1867"/>
                </a:lnTo>
                <a:lnTo>
                  <a:pt x="867" y="1874"/>
                </a:lnTo>
                <a:lnTo>
                  <a:pt x="891" y="1882"/>
                </a:lnTo>
                <a:lnTo>
                  <a:pt x="914" y="1882"/>
                </a:lnTo>
                <a:lnTo>
                  <a:pt x="939" y="1889"/>
                </a:lnTo>
                <a:lnTo>
                  <a:pt x="993" y="1897"/>
                </a:lnTo>
                <a:lnTo>
                  <a:pt x="1049" y="1897"/>
                </a:lnTo>
                <a:lnTo>
                  <a:pt x="1072" y="1904"/>
                </a:lnTo>
                <a:lnTo>
                  <a:pt x="1135" y="1912"/>
                </a:lnTo>
                <a:lnTo>
                  <a:pt x="1160" y="1912"/>
                </a:lnTo>
                <a:lnTo>
                  <a:pt x="1191" y="1919"/>
                </a:lnTo>
                <a:lnTo>
                  <a:pt x="1254" y="1927"/>
                </a:lnTo>
                <a:lnTo>
                  <a:pt x="1277" y="1934"/>
                </a:lnTo>
                <a:lnTo>
                  <a:pt x="1302" y="1942"/>
                </a:lnTo>
                <a:lnTo>
                  <a:pt x="1333" y="1957"/>
                </a:lnTo>
                <a:lnTo>
                  <a:pt x="1365" y="1964"/>
                </a:lnTo>
                <a:lnTo>
                  <a:pt x="1388" y="1979"/>
                </a:lnTo>
                <a:lnTo>
                  <a:pt x="1412" y="1986"/>
                </a:lnTo>
                <a:lnTo>
                  <a:pt x="1435" y="2001"/>
                </a:lnTo>
                <a:lnTo>
                  <a:pt x="1459" y="2008"/>
                </a:lnTo>
                <a:lnTo>
                  <a:pt x="1522" y="2016"/>
                </a:lnTo>
                <a:lnTo>
                  <a:pt x="1577" y="2023"/>
                </a:lnTo>
                <a:lnTo>
                  <a:pt x="1640" y="2031"/>
                </a:lnTo>
                <a:lnTo>
                  <a:pt x="1719" y="2046"/>
                </a:lnTo>
                <a:lnTo>
                  <a:pt x="1775" y="2053"/>
                </a:lnTo>
                <a:lnTo>
                  <a:pt x="1838" y="2053"/>
                </a:lnTo>
                <a:lnTo>
                  <a:pt x="1893" y="2061"/>
                </a:lnTo>
                <a:lnTo>
                  <a:pt x="1940" y="2061"/>
                </a:lnTo>
                <a:lnTo>
                  <a:pt x="1964" y="2068"/>
                </a:lnTo>
                <a:lnTo>
                  <a:pt x="1996" y="2068"/>
                </a:lnTo>
                <a:lnTo>
                  <a:pt x="2019" y="2068"/>
                </a:lnTo>
                <a:lnTo>
                  <a:pt x="2043" y="2076"/>
                </a:lnTo>
                <a:lnTo>
                  <a:pt x="2066" y="2083"/>
                </a:lnTo>
                <a:lnTo>
                  <a:pt x="2090" y="2091"/>
                </a:lnTo>
                <a:lnTo>
                  <a:pt x="2113" y="2098"/>
                </a:lnTo>
                <a:lnTo>
                  <a:pt x="2138" y="2106"/>
                </a:lnTo>
                <a:lnTo>
                  <a:pt x="2161" y="2121"/>
                </a:lnTo>
                <a:lnTo>
                  <a:pt x="2192" y="2128"/>
                </a:lnTo>
                <a:lnTo>
                  <a:pt x="2224" y="2135"/>
                </a:lnTo>
                <a:lnTo>
                  <a:pt x="2255" y="2150"/>
                </a:lnTo>
                <a:lnTo>
                  <a:pt x="2304" y="2150"/>
                </a:lnTo>
                <a:lnTo>
                  <a:pt x="2358" y="2157"/>
                </a:lnTo>
                <a:lnTo>
                  <a:pt x="2414" y="2165"/>
                </a:lnTo>
                <a:lnTo>
                  <a:pt x="2477" y="2165"/>
                </a:lnTo>
                <a:lnTo>
                  <a:pt x="2540" y="2172"/>
                </a:lnTo>
                <a:lnTo>
                  <a:pt x="2619" y="2180"/>
                </a:lnTo>
                <a:lnTo>
                  <a:pt x="2690" y="2180"/>
                </a:lnTo>
                <a:lnTo>
                  <a:pt x="2753" y="2187"/>
                </a:lnTo>
                <a:lnTo>
                  <a:pt x="2777" y="2187"/>
                </a:lnTo>
                <a:lnTo>
                  <a:pt x="2800" y="2187"/>
                </a:lnTo>
                <a:lnTo>
                  <a:pt x="2824" y="2195"/>
                </a:lnTo>
                <a:lnTo>
                  <a:pt x="2848" y="2195"/>
                </a:lnTo>
                <a:lnTo>
                  <a:pt x="2872" y="2195"/>
                </a:lnTo>
                <a:lnTo>
                  <a:pt x="2895" y="2195"/>
                </a:lnTo>
                <a:lnTo>
                  <a:pt x="2919" y="2202"/>
                </a:lnTo>
                <a:lnTo>
                  <a:pt x="2942" y="2210"/>
                </a:lnTo>
                <a:lnTo>
                  <a:pt x="2966" y="2210"/>
                </a:lnTo>
                <a:lnTo>
                  <a:pt x="2990" y="2217"/>
                </a:lnTo>
                <a:lnTo>
                  <a:pt x="3014" y="2225"/>
                </a:lnTo>
                <a:lnTo>
                  <a:pt x="3037" y="2225"/>
                </a:lnTo>
                <a:lnTo>
                  <a:pt x="3061" y="2232"/>
                </a:lnTo>
                <a:lnTo>
                  <a:pt x="3093" y="2232"/>
                </a:lnTo>
                <a:lnTo>
                  <a:pt x="3116" y="2240"/>
                </a:lnTo>
                <a:lnTo>
                  <a:pt x="3140" y="2240"/>
                </a:lnTo>
                <a:lnTo>
                  <a:pt x="3171" y="2247"/>
                </a:lnTo>
                <a:lnTo>
                  <a:pt x="3203" y="2255"/>
                </a:lnTo>
                <a:lnTo>
                  <a:pt x="3226" y="2262"/>
                </a:lnTo>
                <a:lnTo>
                  <a:pt x="3258" y="2270"/>
                </a:lnTo>
                <a:lnTo>
                  <a:pt x="3282" y="2270"/>
                </a:lnTo>
                <a:lnTo>
                  <a:pt x="3305" y="2270"/>
                </a:lnTo>
                <a:lnTo>
                  <a:pt x="3329" y="2277"/>
                </a:lnTo>
                <a:lnTo>
                  <a:pt x="3352" y="2277"/>
                </a:lnTo>
                <a:lnTo>
                  <a:pt x="3384" y="2277"/>
                </a:lnTo>
                <a:lnTo>
                  <a:pt x="3408" y="2277"/>
                </a:lnTo>
                <a:lnTo>
                  <a:pt x="3431" y="2285"/>
                </a:lnTo>
                <a:lnTo>
                  <a:pt x="3455" y="2285"/>
                </a:lnTo>
                <a:lnTo>
                  <a:pt x="3479" y="2285"/>
                </a:lnTo>
                <a:lnTo>
                  <a:pt x="3503" y="2285"/>
                </a:lnTo>
                <a:lnTo>
                  <a:pt x="3526" y="2285"/>
                </a:lnTo>
                <a:lnTo>
                  <a:pt x="3550" y="2285"/>
                </a:lnTo>
                <a:lnTo>
                  <a:pt x="3582" y="2285"/>
                </a:lnTo>
                <a:lnTo>
                  <a:pt x="3605" y="2285"/>
                </a:lnTo>
                <a:lnTo>
                  <a:pt x="3629" y="2285"/>
                </a:lnTo>
                <a:lnTo>
                  <a:pt x="3652" y="2285"/>
                </a:lnTo>
                <a:lnTo>
                  <a:pt x="3676" y="2285"/>
                </a:lnTo>
                <a:lnTo>
                  <a:pt x="3708" y="2285"/>
                </a:lnTo>
                <a:lnTo>
                  <a:pt x="3731" y="2285"/>
                </a:lnTo>
                <a:lnTo>
                  <a:pt x="3755" y="2285"/>
                </a:lnTo>
                <a:lnTo>
                  <a:pt x="3778" y="2285"/>
                </a:lnTo>
                <a:lnTo>
                  <a:pt x="3802" y="2277"/>
                </a:lnTo>
                <a:lnTo>
                  <a:pt x="3826" y="2277"/>
                </a:lnTo>
                <a:lnTo>
                  <a:pt x="3850" y="2277"/>
                </a:lnTo>
                <a:lnTo>
                  <a:pt x="3873" y="2270"/>
                </a:lnTo>
                <a:lnTo>
                  <a:pt x="3897" y="2255"/>
                </a:lnTo>
                <a:lnTo>
                  <a:pt x="3905" y="2232"/>
                </a:lnTo>
                <a:lnTo>
                  <a:pt x="3905" y="2210"/>
                </a:lnTo>
                <a:lnTo>
                  <a:pt x="3897" y="2187"/>
                </a:lnTo>
                <a:lnTo>
                  <a:pt x="3889" y="2165"/>
                </a:lnTo>
                <a:lnTo>
                  <a:pt x="3881" y="2142"/>
                </a:lnTo>
                <a:lnTo>
                  <a:pt x="3873" y="2121"/>
                </a:lnTo>
                <a:lnTo>
                  <a:pt x="3866" y="2098"/>
                </a:lnTo>
                <a:lnTo>
                  <a:pt x="3850" y="2068"/>
                </a:lnTo>
                <a:lnTo>
                  <a:pt x="3834" y="2046"/>
                </a:lnTo>
                <a:lnTo>
                  <a:pt x="3818" y="2016"/>
                </a:lnTo>
                <a:lnTo>
                  <a:pt x="3794" y="1993"/>
                </a:lnTo>
                <a:lnTo>
                  <a:pt x="3771" y="1972"/>
                </a:lnTo>
                <a:lnTo>
                  <a:pt x="3747" y="1942"/>
                </a:lnTo>
                <a:lnTo>
                  <a:pt x="3699" y="1927"/>
                </a:lnTo>
                <a:lnTo>
                  <a:pt x="3645" y="1867"/>
                </a:lnTo>
                <a:lnTo>
                  <a:pt x="3582" y="1815"/>
                </a:lnTo>
                <a:lnTo>
                  <a:pt x="3557" y="1793"/>
                </a:lnTo>
                <a:lnTo>
                  <a:pt x="3503" y="1778"/>
                </a:lnTo>
                <a:lnTo>
                  <a:pt x="3471" y="1755"/>
                </a:lnTo>
                <a:lnTo>
                  <a:pt x="3440" y="1740"/>
                </a:lnTo>
                <a:lnTo>
                  <a:pt x="3368" y="1718"/>
                </a:lnTo>
                <a:lnTo>
                  <a:pt x="3305" y="1703"/>
                </a:lnTo>
                <a:lnTo>
                  <a:pt x="3250" y="1688"/>
                </a:lnTo>
                <a:lnTo>
                  <a:pt x="3203" y="1680"/>
                </a:lnTo>
                <a:lnTo>
                  <a:pt x="3156" y="1666"/>
                </a:lnTo>
                <a:lnTo>
                  <a:pt x="3077" y="1644"/>
                </a:lnTo>
                <a:lnTo>
                  <a:pt x="2998" y="1629"/>
                </a:lnTo>
                <a:lnTo>
                  <a:pt x="2919" y="1599"/>
                </a:lnTo>
                <a:lnTo>
                  <a:pt x="2872" y="1591"/>
                </a:lnTo>
                <a:lnTo>
                  <a:pt x="2793" y="1576"/>
                </a:lnTo>
                <a:lnTo>
                  <a:pt x="2698" y="1546"/>
                </a:lnTo>
                <a:lnTo>
                  <a:pt x="2651" y="1531"/>
                </a:lnTo>
                <a:lnTo>
                  <a:pt x="2588" y="1517"/>
                </a:lnTo>
                <a:lnTo>
                  <a:pt x="2540" y="1510"/>
                </a:lnTo>
                <a:lnTo>
                  <a:pt x="2477" y="1465"/>
                </a:lnTo>
                <a:lnTo>
                  <a:pt x="2430" y="1457"/>
                </a:lnTo>
                <a:lnTo>
                  <a:pt x="2351" y="1412"/>
                </a:lnTo>
                <a:lnTo>
                  <a:pt x="2304" y="1405"/>
                </a:lnTo>
                <a:lnTo>
                  <a:pt x="2240" y="1390"/>
                </a:lnTo>
                <a:lnTo>
                  <a:pt x="2192" y="1375"/>
                </a:lnTo>
                <a:lnTo>
                  <a:pt x="2129" y="1361"/>
                </a:lnTo>
                <a:lnTo>
                  <a:pt x="2082" y="1346"/>
                </a:lnTo>
                <a:lnTo>
                  <a:pt x="2019" y="1331"/>
                </a:lnTo>
                <a:lnTo>
                  <a:pt x="1971" y="1316"/>
                </a:lnTo>
                <a:lnTo>
                  <a:pt x="1908" y="1301"/>
                </a:lnTo>
                <a:lnTo>
                  <a:pt x="1861" y="1293"/>
                </a:lnTo>
                <a:lnTo>
                  <a:pt x="1798" y="1248"/>
                </a:lnTo>
                <a:lnTo>
                  <a:pt x="1751" y="1241"/>
                </a:lnTo>
                <a:lnTo>
                  <a:pt x="1687" y="1197"/>
                </a:lnTo>
                <a:lnTo>
                  <a:pt x="1640" y="1189"/>
                </a:lnTo>
                <a:lnTo>
                  <a:pt x="1577" y="1144"/>
                </a:lnTo>
                <a:lnTo>
                  <a:pt x="1530" y="1129"/>
                </a:lnTo>
                <a:lnTo>
                  <a:pt x="1467" y="1114"/>
                </a:lnTo>
                <a:lnTo>
                  <a:pt x="1419" y="1099"/>
                </a:lnTo>
                <a:lnTo>
                  <a:pt x="1356" y="1055"/>
                </a:lnTo>
                <a:lnTo>
                  <a:pt x="1309" y="1048"/>
                </a:lnTo>
                <a:lnTo>
                  <a:pt x="1230" y="1003"/>
                </a:lnTo>
                <a:lnTo>
                  <a:pt x="1135" y="943"/>
                </a:lnTo>
                <a:lnTo>
                  <a:pt x="1041" y="891"/>
                </a:lnTo>
                <a:lnTo>
                  <a:pt x="962" y="831"/>
                </a:lnTo>
                <a:lnTo>
                  <a:pt x="914" y="816"/>
                </a:lnTo>
                <a:lnTo>
                  <a:pt x="851" y="771"/>
                </a:lnTo>
                <a:lnTo>
                  <a:pt x="788" y="742"/>
                </a:lnTo>
                <a:lnTo>
                  <a:pt x="725" y="712"/>
                </a:lnTo>
                <a:lnTo>
                  <a:pt x="702" y="689"/>
                </a:lnTo>
                <a:lnTo>
                  <a:pt x="670" y="667"/>
                </a:lnTo>
                <a:lnTo>
                  <a:pt x="662" y="644"/>
                </a:lnTo>
                <a:lnTo>
                  <a:pt x="639" y="622"/>
                </a:lnTo>
                <a:lnTo>
                  <a:pt x="623" y="600"/>
                </a:lnTo>
                <a:lnTo>
                  <a:pt x="599" y="570"/>
                </a:lnTo>
                <a:lnTo>
                  <a:pt x="583" y="548"/>
                </a:lnTo>
                <a:lnTo>
                  <a:pt x="567" y="525"/>
                </a:lnTo>
                <a:lnTo>
                  <a:pt x="544" y="495"/>
                </a:lnTo>
                <a:lnTo>
                  <a:pt x="529" y="473"/>
                </a:lnTo>
                <a:lnTo>
                  <a:pt x="504" y="451"/>
                </a:lnTo>
                <a:lnTo>
                  <a:pt x="481" y="421"/>
                </a:lnTo>
                <a:lnTo>
                  <a:pt x="457" y="361"/>
                </a:lnTo>
                <a:lnTo>
                  <a:pt x="425" y="331"/>
                </a:lnTo>
                <a:lnTo>
                  <a:pt x="402" y="302"/>
                </a:lnTo>
                <a:lnTo>
                  <a:pt x="387" y="280"/>
                </a:lnTo>
                <a:lnTo>
                  <a:pt x="362" y="250"/>
                </a:lnTo>
                <a:lnTo>
                  <a:pt x="323" y="205"/>
                </a:lnTo>
                <a:lnTo>
                  <a:pt x="308" y="182"/>
                </a:lnTo>
                <a:lnTo>
                  <a:pt x="276" y="146"/>
                </a:lnTo>
                <a:lnTo>
                  <a:pt x="260" y="123"/>
                </a:lnTo>
                <a:lnTo>
                  <a:pt x="236" y="101"/>
                </a:lnTo>
                <a:lnTo>
                  <a:pt x="220" y="78"/>
                </a:lnTo>
                <a:lnTo>
                  <a:pt x="197" y="56"/>
                </a:lnTo>
                <a:lnTo>
                  <a:pt x="173" y="33"/>
                </a:lnTo>
                <a:lnTo>
                  <a:pt x="150" y="26"/>
                </a:lnTo>
                <a:lnTo>
                  <a:pt x="126" y="11"/>
                </a:lnTo>
                <a:lnTo>
                  <a:pt x="103" y="11"/>
                </a:lnTo>
                <a:lnTo>
                  <a:pt x="58" y="0"/>
                </a:lnTo>
                <a:lnTo>
                  <a:pt x="58" y="0"/>
                </a:lnTo>
              </a:path>
            </a:pathLst>
          </a:custGeom>
          <a:pattFill prst="dashHorz">
            <a:fgClr>
              <a:schemeClr val="accent2"/>
            </a:fgClr>
            <a:bgClr>
              <a:schemeClr val="bg1"/>
            </a:bgClr>
          </a:pattFill>
          <a:ln w="25400" cap="rnd" cmpd="sng">
            <a:solidFill>
              <a:srgbClr val="996633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464" name="Freeform 8"/>
          <p:cNvSpPr>
            <a:spLocks/>
          </p:cNvSpPr>
          <p:nvPr/>
        </p:nvSpPr>
        <p:spPr bwMode="auto">
          <a:xfrm>
            <a:off x="4392613" y="2652713"/>
            <a:ext cx="4718050" cy="3382962"/>
          </a:xfrm>
          <a:custGeom>
            <a:avLst/>
            <a:gdLst/>
            <a:ahLst/>
            <a:cxnLst>
              <a:cxn ang="0">
                <a:pos x="30" y="22"/>
              </a:cxn>
              <a:cxn ang="0">
                <a:pos x="75" y="52"/>
              </a:cxn>
              <a:cxn ang="0">
                <a:pos x="120" y="90"/>
              </a:cxn>
              <a:cxn ang="0">
                <a:pos x="173" y="127"/>
              </a:cxn>
              <a:cxn ang="0">
                <a:pos x="233" y="165"/>
              </a:cxn>
              <a:cxn ang="0">
                <a:pos x="285" y="210"/>
              </a:cxn>
              <a:cxn ang="0">
                <a:pos x="353" y="240"/>
              </a:cxn>
              <a:cxn ang="0">
                <a:pos x="398" y="270"/>
              </a:cxn>
              <a:cxn ang="0">
                <a:pos x="458" y="307"/>
              </a:cxn>
              <a:cxn ang="0">
                <a:pos x="510" y="345"/>
              </a:cxn>
              <a:cxn ang="0">
                <a:pos x="555" y="382"/>
              </a:cxn>
              <a:cxn ang="0">
                <a:pos x="608" y="420"/>
              </a:cxn>
              <a:cxn ang="0">
                <a:pos x="698" y="457"/>
              </a:cxn>
              <a:cxn ang="0">
                <a:pos x="818" y="502"/>
              </a:cxn>
              <a:cxn ang="0">
                <a:pos x="870" y="532"/>
              </a:cxn>
              <a:cxn ang="0">
                <a:pos x="960" y="570"/>
              </a:cxn>
              <a:cxn ang="0">
                <a:pos x="1005" y="615"/>
              </a:cxn>
              <a:cxn ang="0">
                <a:pos x="1088" y="682"/>
              </a:cxn>
              <a:cxn ang="0">
                <a:pos x="1193" y="727"/>
              </a:cxn>
              <a:cxn ang="0">
                <a:pos x="1276" y="772"/>
              </a:cxn>
              <a:cxn ang="0">
                <a:pos x="1396" y="825"/>
              </a:cxn>
              <a:cxn ang="0">
                <a:pos x="1448" y="870"/>
              </a:cxn>
              <a:cxn ang="0">
                <a:pos x="1531" y="930"/>
              </a:cxn>
              <a:cxn ang="0">
                <a:pos x="1576" y="1013"/>
              </a:cxn>
              <a:cxn ang="0">
                <a:pos x="1621" y="1088"/>
              </a:cxn>
              <a:cxn ang="0">
                <a:pos x="1666" y="1133"/>
              </a:cxn>
              <a:cxn ang="0">
                <a:pos x="1711" y="1170"/>
              </a:cxn>
              <a:cxn ang="0">
                <a:pos x="1756" y="1215"/>
              </a:cxn>
              <a:cxn ang="0">
                <a:pos x="1801" y="1245"/>
              </a:cxn>
              <a:cxn ang="0">
                <a:pos x="1853" y="1275"/>
              </a:cxn>
              <a:cxn ang="0">
                <a:pos x="1921" y="1313"/>
              </a:cxn>
              <a:cxn ang="0">
                <a:pos x="2003" y="1350"/>
              </a:cxn>
              <a:cxn ang="0">
                <a:pos x="2041" y="1395"/>
              </a:cxn>
              <a:cxn ang="0">
                <a:pos x="2093" y="1448"/>
              </a:cxn>
              <a:cxn ang="0">
                <a:pos x="2131" y="1493"/>
              </a:cxn>
              <a:cxn ang="0">
                <a:pos x="2221" y="1538"/>
              </a:cxn>
              <a:cxn ang="0">
                <a:pos x="2341" y="1590"/>
              </a:cxn>
              <a:cxn ang="0">
                <a:pos x="2423" y="1635"/>
              </a:cxn>
              <a:cxn ang="0">
                <a:pos x="2476" y="1673"/>
              </a:cxn>
              <a:cxn ang="0">
                <a:pos x="2521" y="1718"/>
              </a:cxn>
              <a:cxn ang="0">
                <a:pos x="2566" y="1763"/>
              </a:cxn>
              <a:cxn ang="0">
                <a:pos x="2611" y="1800"/>
              </a:cxn>
              <a:cxn ang="0">
                <a:pos x="2648" y="1838"/>
              </a:cxn>
              <a:cxn ang="0">
                <a:pos x="2693" y="1883"/>
              </a:cxn>
              <a:cxn ang="0">
                <a:pos x="2738" y="1920"/>
              </a:cxn>
              <a:cxn ang="0">
                <a:pos x="2783" y="1950"/>
              </a:cxn>
              <a:cxn ang="0">
                <a:pos x="2836" y="1988"/>
              </a:cxn>
              <a:cxn ang="0">
                <a:pos x="2881" y="2025"/>
              </a:cxn>
              <a:cxn ang="0">
                <a:pos x="2926" y="2070"/>
              </a:cxn>
              <a:cxn ang="0">
                <a:pos x="2963" y="2108"/>
              </a:cxn>
            </a:cxnLst>
            <a:rect l="0" t="0" r="r" b="b"/>
            <a:pathLst>
              <a:path w="2972" h="2131">
                <a:moveTo>
                  <a:pt x="0" y="0"/>
                </a:moveTo>
                <a:lnTo>
                  <a:pt x="30" y="22"/>
                </a:lnTo>
                <a:lnTo>
                  <a:pt x="53" y="37"/>
                </a:lnTo>
                <a:lnTo>
                  <a:pt x="75" y="52"/>
                </a:lnTo>
                <a:lnTo>
                  <a:pt x="98" y="75"/>
                </a:lnTo>
                <a:lnTo>
                  <a:pt x="120" y="90"/>
                </a:lnTo>
                <a:lnTo>
                  <a:pt x="143" y="112"/>
                </a:lnTo>
                <a:lnTo>
                  <a:pt x="173" y="127"/>
                </a:lnTo>
                <a:lnTo>
                  <a:pt x="203" y="150"/>
                </a:lnTo>
                <a:lnTo>
                  <a:pt x="233" y="165"/>
                </a:lnTo>
                <a:lnTo>
                  <a:pt x="263" y="187"/>
                </a:lnTo>
                <a:lnTo>
                  <a:pt x="285" y="210"/>
                </a:lnTo>
                <a:lnTo>
                  <a:pt x="308" y="225"/>
                </a:lnTo>
                <a:lnTo>
                  <a:pt x="353" y="240"/>
                </a:lnTo>
                <a:lnTo>
                  <a:pt x="375" y="255"/>
                </a:lnTo>
                <a:lnTo>
                  <a:pt x="398" y="270"/>
                </a:lnTo>
                <a:lnTo>
                  <a:pt x="428" y="285"/>
                </a:lnTo>
                <a:lnTo>
                  <a:pt x="458" y="307"/>
                </a:lnTo>
                <a:lnTo>
                  <a:pt x="480" y="322"/>
                </a:lnTo>
                <a:lnTo>
                  <a:pt x="510" y="345"/>
                </a:lnTo>
                <a:lnTo>
                  <a:pt x="533" y="367"/>
                </a:lnTo>
                <a:lnTo>
                  <a:pt x="555" y="382"/>
                </a:lnTo>
                <a:lnTo>
                  <a:pt x="585" y="405"/>
                </a:lnTo>
                <a:lnTo>
                  <a:pt x="608" y="420"/>
                </a:lnTo>
                <a:lnTo>
                  <a:pt x="638" y="442"/>
                </a:lnTo>
                <a:lnTo>
                  <a:pt x="698" y="457"/>
                </a:lnTo>
                <a:lnTo>
                  <a:pt x="758" y="480"/>
                </a:lnTo>
                <a:lnTo>
                  <a:pt x="818" y="502"/>
                </a:lnTo>
                <a:lnTo>
                  <a:pt x="840" y="517"/>
                </a:lnTo>
                <a:lnTo>
                  <a:pt x="870" y="532"/>
                </a:lnTo>
                <a:lnTo>
                  <a:pt x="930" y="555"/>
                </a:lnTo>
                <a:lnTo>
                  <a:pt x="960" y="570"/>
                </a:lnTo>
                <a:lnTo>
                  <a:pt x="983" y="592"/>
                </a:lnTo>
                <a:lnTo>
                  <a:pt x="1005" y="615"/>
                </a:lnTo>
                <a:lnTo>
                  <a:pt x="1035" y="630"/>
                </a:lnTo>
                <a:lnTo>
                  <a:pt x="1088" y="682"/>
                </a:lnTo>
                <a:lnTo>
                  <a:pt x="1148" y="705"/>
                </a:lnTo>
                <a:lnTo>
                  <a:pt x="1193" y="727"/>
                </a:lnTo>
                <a:lnTo>
                  <a:pt x="1253" y="757"/>
                </a:lnTo>
                <a:lnTo>
                  <a:pt x="1276" y="772"/>
                </a:lnTo>
                <a:lnTo>
                  <a:pt x="1336" y="802"/>
                </a:lnTo>
                <a:lnTo>
                  <a:pt x="1396" y="825"/>
                </a:lnTo>
                <a:lnTo>
                  <a:pt x="1418" y="848"/>
                </a:lnTo>
                <a:lnTo>
                  <a:pt x="1448" y="870"/>
                </a:lnTo>
                <a:lnTo>
                  <a:pt x="1478" y="900"/>
                </a:lnTo>
                <a:lnTo>
                  <a:pt x="1531" y="930"/>
                </a:lnTo>
                <a:lnTo>
                  <a:pt x="1553" y="960"/>
                </a:lnTo>
                <a:lnTo>
                  <a:pt x="1576" y="1013"/>
                </a:lnTo>
                <a:lnTo>
                  <a:pt x="1598" y="1035"/>
                </a:lnTo>
                <a:lnTo>
                  <a:pt x="1621" y="1088"/>
                </a:lnTo>
                <a:lnTo>
                  <a:pt x="1643" y="1110"/>
                </a:lnTo>
                <a:lnTo>
                  <a:pt x="1666" y="1133"/>
                </a:lnTo>
                <a:lnTo>
                  <a:pt x="1688" y="1155"/>
                </a:lnTo>
                <a:lnTo>
                  <a:pt x="1711" y="1170"/>
                </a:lnTo>
                <a:lnTo>
                  <a:pt x="1733" y="1193"/>
                </a:lnTo>
                <a:lnTo>
                  <a:pt x="1756" y="1215"/>
                </a:lnTo>
                <a:lnTo>
                  <a:pt x="1778" y="1230"/>
                </a:lnTo>
                <a:lnTo>
                  <a:pt x="1801" y="1245"/>
                </a:lnTo>
                <a:lnTo>
                  <a:pt x="1823" y="1260"/>
                </a:lnTo>
                <a:lnTo>
                  <a:pt x="1853" y="1275"/>
                </a:lnTo>
                <a:lnTo>
                  <a:pt x="1898" y="1290"/>
                </a:lnTo>
                <a:lnTo>
                  <a:pt x="1921" y="1313"/>
                </a:lnTo>
                <a:lnTo>
                  <a:pt x="1981" y="1335"/>
                </a:lnTo>
                <a:lnTo>
                  <a:pt x="2003" y="1350"/>
                </a:lnTo>
                <a:lnTo>
                  <a:pt x="2026" y="1373"/>
                </a:lnTo>
                <a:lnTo>
                  <a:pt x="2041" y="1395"/>
                </a:lnTo>
                <a:lnTo>
                  <a:pt x="2063" y="1425"/>
                </a:lnTo>
                <a:lnTo>
                  <a:pt x="2093" y="1448"/>
                </a:lnTo>
                <a:lnTo>
                  <a:pt x="2108" y="1470"/>
                </a:lnTo>
                <a:lnTo>
                  <a:pt x="2131" y="1493"/>
                </a:lnTo>
                <a:lnTo>
                  <a:pt x="2161" y="1515"/>
                </a:lnTo>
                <a:lnTo>
                  <a:pt x="2221" y="1538"/>
                </a:lnTo>
                <a:lnTo>
                  <a:pt x="2281" y="1568"/>
                </a:lnTo>
                <a:lnTo>
                  <a:pt x="2341" y="1590"/>
                </a:lnTo>
                <a:lnTo>
                  <a:pt x="2401" y="1613"/>
                </a:lnTo>
                <a:lnTo>
                  <a:pt x="2423" y="1635"/>
                </a:lnTo>
                <a:lnTo>
                  <a:pt x="2453" y="1650"/>
                </a:lnTo>
                <a:lnTo>
                  <a:pt x="2476" y="1673"/>
                </a:lnTo>
                <a:lnTo>
                  <a:pt x="2498" y="1695"/>
                </a:lnTo>
                <a:lnTo>
                  <a:pt x="2521" y="1718"/>
                </a:lnTo>
                <a:lnTo>
                  <a:pt x="2551" y="1740"/>
                </a:lnTo>
                <a:lnTo>
                  <a:pt x="2566" y="1763"/>
                </a:lnTo>
                <a:lnTo>
                  <a:pt x="2588" y="1785"/>
                </a:lnTo>
                <a:lnTo>
                  <a:pt x="2611" y="1800"/>
                </a:lnTo>
                <a:lnTo>
                  <a:pt x="2626" y="1823"/>
                </a:lnTo>
                <a:lnTo>
                  <a:pt x="2648" y="1838"/>
                </a:lnTo>
                <a:lnTo>
                  <a:pt x="2671" y="1860"/>
                </a:lnTo>
                <a:lnTo>
                  <a:pt x="2693" y="1883"/>
                </a:lnTo>
                <a:lnTo>
                  <a:pt x="2716" y="1905"/>
                </a:lnTo>
                <a:lnTo>
                  <a:pt x="2738" y="1920"/>
                </a:lnTo>
                <a:lnTo>
                  <a:pt x="2761" y="1935"/>
                </a:lnTo>
                <a:lnTo>
                  <a:pt x="2783" y="1950"/>
                </a:lnTo>
                <a:lnTo>
                  <a:pt x="2806" y="1973"/>
                </a:lnTo>
                <a:lnTo>
                  <a:pt x="2836" y="1988"/>
                </a:lnTo>
                <a:lnTo>
                  <a:pt x="2858" y="2010"/>
                </a:lnTo>
                <a:lnTo>
                  <a:pt x="2881" y="2025"/>
                </a:lnTo>
                <a:lnTo>
                  <a:pt x="2903" y="2048"/>
                </a:lnTo>
                <a:lnTo>
                  <a:pt x="2926" y="2070"/>
                </a:lnTo>
                <a:lnTo>
                  <a:pt x="2941" y="2093"/>
                </a:lnTo>
                <a:lnTo>
                  <a:pt x="2963" y="2108"/>
                </a:lnTo>
                <a:lnTo>
                  <a:pt x="2971" y="2130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5" name="Freeform 9"/>
          <p:cNvSpPr>
            <a:spLocks/>
          </p:cNvSpPr>
          <p:nvPr/>
        </p:nvSpPr>
        <p:spPr bwMode="auto">
          <a:xfrm>
            <a:off x="4083050" y="3509963"/>
            <a:ext cx="2109788" cy="298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22"/>
              </a:cxn>
              <a:cxn ang="0">
                <a:pos x="98" y="45"/>
              </a:cxn>
              <a:cxn ang="0">
                <a:pos x="173" y="60"/>
              </a:cxn>
              <a:cxn ang="0">
                <a:pos x="203" y="75"/>
              </a:cxn>
              <a:cxn ang="0">
                <a:pos x="248" y="82"/>
              </a:cxn>
              <a:cxn ang="0">
                <a:pos x="293" y="90"/>
              </a:cxn>
              <a:cxn ang="0">
                <a:pos x="338" y="97"/>
              </a:cxn>
              <a:cxn ang="0">
                <a:pos x="360" y="97"/>
              </a:cxn>
              <a:cxn ang="0">
                <a:pos x="383" y="97"/>
              </a:cxn>
              <a:cxn ang="0">
                <a:pos x="428" y="97"/>
              </a:cxn>
              <a:cxn ang="0">
                <a:pos x="480" y="97"/>
              </a:cxn>
              <a:cxn ang="0">
                <a:pos x="503" y="97"/>
              </a:cxn>
              <a:cxn ang="0">
                <a:pos x="563" y="105"/>
              </a:cxn>
              <a:cxn ang="0">
                <a:pos x="623" y="120"/>
              </a:cxn>
              <a:cxn ang="0">
                <a:pos x="683" y="135"/>
              </a:cxn>
              <a:cxn ang="0">
                <a:pos x="728" y="142"/>
              </a:cxn>
              <a:cxn ang="0">
                <a:pos x="758" y="157"/>
              </a:cxn>
              <a:cxn ang="0">
                <a:pos x="788" y="165"/>
              </a:cxn>
              <a:cxn ang="0">
                <a:pos x="833" y="172"/>
              </a:cxn>
              <a:cxn ang="0">
                <a:pos x="885" y="180"/>
              </a:cxn>
              <a:cxn ang="0">
                <a:pos x="908" y="180"/>
              </a:cxn>
              <a:cxn ang="0">
                <a:pos x="930" y="180"/>
              </a:cxn>
              <a:cxn ang="0">
                <a:pos x="953" y="180"/>
              </a:cxn>
              <a:cxn ang="0">
                <a:pos x="975" y="180"/>
              </a:cxn>
              <a:cxn ang="0">
                <a:pos x="1005" y="180"/>
              </a:cxn>
              <a:cxn ang="0">
                <a:pos x="1050" y="187"/>
              </a:cxn>
              <a:cxn ang="0">
                <a:pos x="1080" y="187"/>
              </a:cxn>
              <a:cxn ang="0">
                <a:pos x="1110" y="187"/>
              </a:cxn>
              <a:cxn ang="0">
                <a:pos x="1140" y="187"/>
              </a:cxn>
              <a:cxn ang="0">
                <a:pos x="1163" y="187"/>
              </a:cxn>
              <a:cxn ang="0">
                <a:pos x="1193" y="187"/>
              </a:cxn>
              <a:cxn ang="0">
                <a:pos x="1215" y="180"/>
              </a:cxn>
              <a:cxn ang="0">
                <a:pos x="1238" y="180"/>
              </a:cxn>
              <a:cxn ang="0">
                <a:pos x="1260" y="180"/>
              </a:cxn>
              <a:cxn ang="0">
                <a:pos x="1276" y="180"/>
              </a:cxn>
              <a:cxn ang="0">
                <a:pos x="1298" y="172"/>
              </a:cxn>
              <a:cxn ang="0">
                <a:pos x="1321" y="165"/>
              </a:cxn>
              <a:cxn ang="0">
                <a:pos x="1328" y="172"/>
              </a:cxn>
            </a:cxnLst>
            <a:rect l="0" t="0" r="r" b="b"/>
            <a:pathLst>
              <a:path w="1329" h="188">
                <a:moveTo>
                  <a:pt x="0" y="0"/>
                </a:moveTo>
                <a:lnTo>
                  <a:pt x="38" y="22"/>
                </a:lnTo>
                <a:lnTo>
                  <a:pt x="98" y="45"/>
                </a:lnTo>
                <a:lnTo>
                  <a:pt x="173" y="60"/>
                </a:lnTo>
                <a:lnTo>
                  <a:pt x="203" y="75"/>
                </a:lnTo>
                <a:lnTo>
                  <a:pt x="248" y="82"/>
                </a:lnTo>
                <a:lnTo>
                  <a:pt x="293" y="90"/>
                </a:lnTo>
                <a:lnTo>
                  <a:pt x="338" y="97"/>
                </a:lnTo>
                <a:lnTo>
                  <a:pt x="360" y="97"/>
                </a:lnTo>
                <a:lnTo>
                  <a:pt x="383" y="97"/>
                </a:lnTo>
                <a:lnTo>
                  <a:pt x="428" y="97"/>
                </a:lnTo>
                <a:lnTo>
                  <a:pt x="480" y="97"/>
                </a:lnTo>
                <a:lnTo>
                  <a:pt x="503" y="97"/>
                </a:lnTo>
                <a:lnTo>
                  <a:pt x="563" y="105"/>
                </a:lnTo>
                <a:lnTo>
                  <a:pt x="623" y="120"/>
                </a:lnTo>
                <a:lnTo>
                  <a:pt x="683" y="135"/>
                </a:lnTo>
                <a:lnTo>
                  <a:pt x="728" y="142"/>
                </a:lnTo>
                <a:lnTo>
                  <a:pt x="758" y="157"/>
                </a:lnTo>
                <a:lnTo>
                  <a:pt x="788" y="165"/>
                </a:lnTo>
                <a:lnTo>
                  <a:pt x="833" y="172"/>
                </a:lnTo>
                <a:lnTo>
                  <a:pt x="885" y="180"/>
                </a:lnTo>
                <a:lnTo>
                  <a:pt x="908" y="180"/>
                </a:lnTo>
                <a:lnTo>
                  <a:pt x="930" y="180"/>
                </a:lnTo>
                <a:lnTo>
                  <a:pt x="953" y="180"/>
                </a:lnTo>
                <a:lnTo>
                  <a:pt x="975" y="180"/>
                </a:lnTo>
                <a:lnTo>
                  <a:pt x="1005" y="180"/>
                </a:lnTo>
                <a:lnTo>
                  <a:pt x="1050" y="187"/>
                </a:lnTo>
                <a:lnTo>
                  <a:pt x="1080" y="187"/>
                </a:lnTo>
                <a:lnTo>
                  <a:pt x="1110" y="187"/>
                </a:lnTo>
                <a:lnTo>
                  <a:pt x="1140" y="187"/>
                </a:lnTo>
                <a:lnTo>
                  <a:pt x="1163" y="187"/>
                </a:lnTo>
                <a:lnTo>
                  <a:pt x="1193" y="187"/>
                </a:lnTo>
                <a:lnTo>
                  <a:pt x="1215" y="180"/>
                </a:lnTo>
                <a:lnTo>
                  <a:pt x="1238" y="180"/>
                </a:lnTo>
                <a:lnTo>
                  <a:pt x="1260" y="180"/>
                </a:lnTo>
                <a:lnTo>
                  <a:pt x="1276" y="180"/>
                </a:lnTo>
                <a:lnTo>
                  <a:pt x="1298" y="172"/>
                </a:lnTo>
                <a:lnTo>
                  <a:pt x="1321" y="165"/>
                </a:lnTo>
                <a:lnTo>
                  <a:pt x="1328" y="172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6" name="Freeform 10"/>
          <p:cNvSpPr>
            <a:spLocks/>
          </p:cNvSpPr>
          <p:nvPr/>
        </p:nvSpPr>
        <p:spPr bwMode="auto">
          <a:xfrm>
            <a:off x="3035301" y="2378075"/>
            <a:ext cx="1395413" cy="3000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" y="15"/>
              </a:cxn>
              <a:cxn ang="0">
                <a:pos x="53" y="23"/>
              </a:cxn>
              <a:cxn ang="0">
                <a:pos x="75" y="30"/>
              </a:cxn>
              <a:cxn ang="0">
                <a:pos x="98" y="30"/>
              </a:cxn>
              <a:cxn ang="0">
                <a:pos x="120" y="45"/>
              </a:cxn>
              <a:cxn ang="0">
                <a:pos x="143" y="53"/>
              </a:cxn>
              <a:cxn ang="0">
                <a:pos x="165" y="60"/>
              </a:cxn>
              <a:cxn ang="0">
                <a:pos x="188" y="68"/>
              </a:cxn>
              <a:cxn ang="0">
                <a:pos x="210" y="75"/>
              </a:cxn>
              <a:cxn ang="0">
                <a:pos x="233" y="83"/>
              </a:cxn>
              <a:cxn ang="0">
                <a:pos x="255" y="90"/>
              </a:cxn>
              <a:cxn ang="0">
                <a:pos x="285" y="98"/>
              </a:cxn>
              <a:cxn ang="0">
                <a:pos x="308" y="105"/>
              </a:cxn>
              <a:cxn ang="0">
                <a:pos x="330" y="113"/>
              </a:cxn>
              <a:cxn ang="0">
                <a:pos x="353" y="120"/>
              </a:cxn>
              <a:cxn ang="0">
                <a:pos x="375" y="135"/>
              </a:cxn>
              <a:cxn ang="0">
                <a:pos x="398" y="143"/>
              </a:cxn>
              <a:cxn ang="0">
                <a:pos x="420" y="158"/>
              </a:cxn>
              <a:cxn ang="0">
                <a:pos x="450" y="165"/>
              </a:cxn>
              <a:cxn ang="0">
                <a:pos x="503" y="173"/>
              </a:cxn>
              <a:cxn ang="0">
                <a:pos x="525" y="173"/>
              </a:cxn>
              <a:cxn ang="0">
                <a:pos x="548" y="173"/>
              </a:cxn>
              <a:cxn ang="0">
                <a:pos x="570" y="165"/>
              </a:cxn>
              <a:cxn ang="0">
                <a:pos x="593" y="165"/>
              </a:cxn>
              <a:cxn ang="0">
                <a:pos x="615" y="158"/>
              </a:cxn>
              <a:cxn ang="0">
                <a:pos x="638" y="158"/>
              </a:cxn>
              <a:cxn ang="0">
                <a:pos x="660" y="150"/>
              </a:cxn>
              <a:cxn ang="0">
                <a:pos x="683" y="150"/>
              </a:cxn>
              <a:cxn ang="0">
                <a:pos x="728" y="150"/>
              </a:cxn>
              <a:cxn ang="0">
                <a:pos x="758" y="150"/>
              </a:cxn>
              <a:cxn ang="0">
                <a:pos x="780" y="158"/>
              </a:cxn>
              <a:cxn ang="0">
                <a:pos x="803" y="158"/>
              </a:cxn>
              <a:cxn ang="0">
                <a:pos x="825" y="165"/>
              </a:cxn>
              <a:cxn ang="0">
                <a:pos x="848" y="173"/>
              </a:cxn>
              <a:cxn ang="0">
                <a:pos x="870" y="180"/>
              </a:cxn>
              <a:cxn ang="0">
                <a:pos x="878" y="188"/>
              </a:cxn>
            </a:cxnLst>
            <a:rect l="0" t="0" r="r" b="b"/>
            <a:pathLst>
              <a:path w="879" h="189">
                <a:moveTo>
                  <a:pt x="0" y="0"/>
                </a:moveTo>
                <a:lnTo>
                  <a:pt x="30" y="15"/>
                </a:lnTo>
                <a:lnTo>
                  <a:pt x="53" y="23"/>
                </a:lnTo>
                <a:lnTo>
                  <a:pt x="75" y="30"/>
                </a:lnTo>
                <a:lnTo>
                  <a:pt x="98" y="30"/>
                </a:lnTo>
                <a:lnTo>
                  <a:pt x="120" y="45"/>
                </a:lnTo>
                <a:lnTo>
                  <a:pt x="143" y="53"/>
                </a:lnTo>
                <a:lnTo>
                  <a:pt x="165" y="60"/>
                </a:lnTo>
                <a:lnTo>
                  <a:pt x="188" y="68"/>
                </a:lnTo>
                <a:lnTo>
                  <a:pt x="210" y="75"/>
                </a:lnTo>
                <a:lnTo>
                  <a:pt x="233" y="83"/>
                </a:lnTo>
                <a:lnTo>
                  <a:pt x="255" y="90"/>
                </a:lnTo>
                <a:lnTo>
                  <a:pt x="285" y="98"/>
                </a:lnTo>
                <a:lnTo>
                  <a:pt x="308" y="105"/>
                </a:lnTo>
                <a:lnTo>
                  <a:pt x="330" y="113"/>
                </a:lnTo>
                <a:lnTo>
                  <a:pt x="353" y="120"/>
                </a:lnTo>
                <a:lnTo>
                  <a:pt x="375" y="135"/>
                </a:lnTo>
                <a:lnTo>
                  <a:pt x="398" y="143"/>
                </a:lnTo>
                <a:lnTo>
                  <a:pt x="420" y="158"/>
                </a:lnTo>
                <a:lnTo>
                  <a:pt x="450" y="165"/>
                </a:lnTo>
                <a:lnTo>
                  <a:pt x="503" y="173"/>
                </a:lnTo>
                <a:lnTo>
                  <a:pt x="525" y="173"/>
                </a:lnTo>
                <a:lnTo>
                  <a:pt x="548" y="173"/>
                </a:lnTo>
                <a:lnTo>
                  <a:pt x="570" y="165"/>
                </a:lnTo>
                <a:lnTo>
                  <a:pt x="593" y="165"/>
                </a:lnTo>
                <a:lnTo>
                  <a:pt x="615" y="158"/>
                </a:lnTo>
                <a:lnTo>
                  <a:pt x="638" y="158"/>
                </a:lnTo>
                <a:lnTo>
                  <a:pt x="660" y="150"/>
                </a:lnTo>
                <a:lnTo>
                  <a:pt x="683" y="150"/>
                </a:lnTo>
                <a:lnTo>
                  <a:pt x="728" y="150"/>
                </a:lnTo>
                <a:lnTo>
                  <a:pt x="758" y="150"/>
                </a:lnTo>
                <a:lnTo>
                  <a:pt x="780" y="158"/>
                </a:lnTo>
                <a:lnTo>
                  <a:pt x="803" y="158"/>
                </a:lnTo>
                <a:lnTo>
                  <a:pt x="825" y="165"/>
                </a:lnTo>
                <a:lnTo>
                  <a:pt x="848" y="173"/>
                </a:lnTo>
                <a:lnTo>
                  <a:pt x="870" y="180"/>
                </a:lnTo>
                <a:lnTo>
                  <a:pt x="878" y="188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7" name="Freeform 11"/>
          <p:cNvSpPr>
            <a:spLocks/>
          </p:cNvSpPr>
          <p:nvPr/>
        </p:nvSpPr>
        <p:spPr bwMode="auto">
          <a:xfrm>
            <a:off x="6108701" y="2044701"/>
            <a:ext cx="644525" cy="1001713"/>
          </a:xfrm>
          <a:custGeom>
            <a:avLst/>
            <a:gdLst/>
            <a:ahLst/>
            <a:cxnLst>
              <a:cxn ang="0">
                <a:pos x="405" y="0"/>
              </a:cxn>
              <a:cxn ang="0">
                <a:pos x="375" y="30"/>
              </a:cxn>
              <a:cxn ang="0">
                <a:pos x="367" y="53"/>
              </a:cxn>
              <a:cxn ang="0">
                <a:pos x="352" y="75"/>
              </a:cxn>
              <a:cxn ang="0">
                <a:pos x="330" y="105"/>
              </a:cxn>
              <a:cxn ang="0">
                <a:pos x="315" y="128"/>
              </a:cxn>
              <a:cxn ang="0">
                <a:pos x="292" y="143"/>
              </a:cxn>
              <a:cxn ang="0">
                <a:pos x="270" y="158"/>
              </a:cxn>
              <a:cxn ang="0">
                <a:pos x="247" y="188"/>
              </a:cxn>
              <a:cxn ang="0">
                <a:pos x="232" y="210"/>
              </a:cxn>
              <a:cxn ang="0">
                <a:pos x="225" y="233"/>
              </a:cxn>
              <a:cxn ang="0">
                <a:pos x="210" y="255"/>
              </a:cxn>
              <a:cxn ang="0">
                <a:pos x="202" y="278"/>
              </a:cxn>
              <a:cxn ang="0">
                <a:pos x="187" y="300"/>
              </a:cxn>
              <a:cxn ang="0">
                <a:pos x="172" y="323"/>
              </a:cxn>
              <a:cxn ang="0">
                <a:pos x="157" y="345"/>
              </a:cxn>
              <a:cxn ang="0">
                <a:pos x="142" y="375"/>
              </a:cxn>
              <a:cxn ang="0">
                <a:pos x="120" y="405"/>
              </a:cxn>
              <a:cxn ang="0">
                <a:pos x="105" y="435"/>
              </a:cxn>
              <a:cxn ang="0">
                <a:pos x="97" y="458"/>
              </a:cxn>
              <a:cxn ang="0">
                <a:pos x="82" y="480"/>
              </a:cxn>
              <a:cxn ang="0">
                <a:pos x="75" y="503"/>
              </a:cxn>
              <a:cxn ang="0">
                <a:pos x="52" y="525"/>
              </a:cxn>
              <a:cxn ang="0">
                <a:pos x="45" y="548"/>
              </a:cxn>
              <a:cxn ang="0">
                <a:pos x="37" y="570"/>
              </a:cxn>
              <a:cxn ang="0">
                <a:pos x="22" y="593"/>
              </a:cxn>
              <a:cxn ang="0">
                <a:pos x="7" y="615"/>
              </a:cxn>
              <a:cxn ang="0">
                <a:pos x="0" y="630"/>
              </a:cxn>
            </a:cxnLst>
            <a:rect l="0" t="0" r="r" b="b"/>
            <a:pathLst>
              <a:path w="406" h="631">
                <a:moveTo>
                  <a:pt x="405" y="0"/>
                </a:moveTo>
                <a:lnTo>
                  <a:pt x="375" y="30"/>
                </a:lnTo>
                <a:lnTo>
                  <a:pt x="367" y="53"/>
                </a:lnTo>
                <a:lnTo>
                  <a:pt x="352" y="75"/>
                </a:lnTo>
                <a:lnTo>
                  <a:pt x="330" y="105"/>
                </a:lnTo>
                <a:lnTo>
                  <a:pt x="315" y="128"/>
                </a:lnTo>
                <a:lnTo>
                  <a:pt x="292" y="143"/>
                </a:lnTo>
                <a:lnTo>
                  <a:pt x="270" y="158"/>
                </a:lnTo>
                <a:lnTo>
                  <a:pt x="247" y="188"/>
                </a:lnTo>
                <a:lnTo>
                  <a:pt x="232" y="210"/>
                </a:lnTo>
                <a:lnTo>
                  <a:pt x="225" y="233"/>
                </a:lnTo>
                <a:lnTo>
                  <a:pt x="210" y="255"/>
                </a:lnTo>
                <a:lnTo>
                  <a:pt x="202" y="278"/>
                </a:lnTo>
                <a:lnTo>
                  <a:pt x="187" y="300"/>
                </a:lnTo>
                <a:lnTo>
                  <a:pt x="172" y="323"/>
                </a:lnTo>
                <a:lnTo>
                  <a:pt x="157" y="345"/>
                </a:lnTo>
                <a:lnTo>
                  <a:pt x="142" y="375"/>
                </a:lnTo>
                <a:lnTo>
                  <a:pt x="120" y="405"/>
                </a:lnTo>
                <a:lnTo>
                  <a:pt x="105" y="435"/>
                </a:lnTo>
                <a:lnTo>
                  <a:pt x="97" y="458"/>
                </a:lnTo>
                <a:lnTo>
                  <a:pt x="82" y="480"/>
                </a:lnTo>
                <a:lnTo>
                  <a:pt x="75" y="503"/>
                </a:lnTo>
                <a:lnTo>
                  <a:pt x="52" y="525"/>
                </a:lnTo>
                <a:lnTo>
                  <a:pt x="45" y="548"/>
                </a:lnTo>
                <a:lnTo>
                  <a:pt x="37" y="570"/>
                </a:lnTo>
                <a:lnTo>
                  <a:pt x="22" y="593"/>
                </a:lnTo>
                <a:lnTo>
                  <a:pt x="7" y="615"/>
                </a:lnTo>
                <a:lnTo>
                  <a:pt x="0" y="63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8" name="Freeform 12"/>
          <p:cNvSpPr>
            <a:spLocks/>
          </p:cNvSpPr>
          <p:nvPr/>
        </p:nvSpPr>
        <p:spPr bwMode="auto">
          <a:xfrm>
            <a:off x="5524500" y="4641850"/>
            <a:ext cx="1739900" cy="96838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30" y="52"/>
              </a:cxn>
              <a:cxn ang="0">
                <a:pos x="52" y="52"/>
              </a:cxn>
              <a:cxn ang="0">
                <a:pos x="120" y="52"/>
              </a:cxn>
              <a:cxn ang="0">
                <a:pos x="187" y="52"/>
              </a:cxn>
              <a:cxn ang="0">
                <a:pos x="232" y="60"/>
              </a:cxn>
              <a:cxn ang="0">
                <a:pos x="262" y="60"/>
              </a:cxn>
              <a:cxn ang="0">
                <a:pos x="322" y="60"/>
              </a:cxn>
              <a:cxn ang="0">
                <a:pos x="352" y="52"/>
              </a:cxn>
              <a:cxn ang="0">
                <a:pos x="375" y="52"/>
              </a:cxn>
              <a:cxn ang="0">
                <a:pos x="398" y="52"/>
              </a:cxn>
              <a:cxn ang="0">
                <a:pos x="428" y="52"/>
              </a:cxn>
              <a:cxn ang="0">
                <a:pos x="450" y="52"/>
              </a:cxn>
              <a:cxn ang="0">
                <a:pos x="495" y="52"/>
              </a:cxn>
              <a:cxn ang="0">
                <a:pos x="525" y="45"/>
              </a:cxn>
              <a:cxn ang="0">
                <a:pos x="555" y="37"/>
              </a:cxn>
              <a:cxn ang="0">
                <a:pos x="578" y="37"/>
              </a:cxn>
              <a:cxn ang="0">
                <a:pos x="638" y="30"/>
              </a:cxn>
              <a:cxn ang="0">
                <a:pos x="690" y="22"/>
              </a:cxn>
              <a:cxn ang="0">
                <a:pos x="743" y="22"/>
              </a:cxn>
              <a:cxn ang="0">
                <a:pos x="803" y="22"/>
              </a:cxn>
              <a:cxn ang="0">
                <a:pos x="855" y="22"/>
              </a:cxn>
              <a:cxn ang="0">
                <a:pos x="908" y="15"/>
              </a:cxn>
              <a:cxn ang="0">
                <a:pos x="975" y="15"/>
              </a:cxn>
              <a:cxn ang="0">
                <a:pos x="1043" y="7"/>
              </a:cxn>
              <a:cxn ang="0">
                <a:pos x="1065" y="7"/>
              </a:cxn>
              <a:cxn ang="0">
                <a:pos x="1088" y="0"/>
              </a:cxn>
              <a:cxn ang="0">
                <a:pos x="1095" y="0"/>
              </a:cxn>
            </a:cxnLst>
            <a:rect l="0" t="0" r="r" b="b"/>
            <a:pathLst>
              <a:path w="1096" h="61">
                <a:moveTo>
                  <a:pt x="0" y="52"/>
                </a:moveTo>
                <a:lnTo>
                  <a:pt x="30" y="52"/>
                </a:lnTo>
                <a:lnTo>
                  <a:pt x="52" y="52"/>
                </a:lnTo>
                <a:lnTo>
                  <a:pt x="120" y="52"/>
                </a:lnTo>
                <a:lnTo>
                  <a:pt x="187" y="52"/>
                </a:lnTo>
                <a:lnTo>
                  <a:pt x="232" y="60"/>
                </a:lnTo>
                <a:lnTo>
                  <a:pt x="262" y="60"/>
                </a:lnTo>
                <a:lnTo>
                  <a:pt x="322" y="60"/>
                </a:lnTo>
                <a:lnTo>
                  <a:pt x="352" y="52"/>
                </a:lnTo>
                <a:lnTo>
                  <a:pt x="375" y="52"/>
                </a:lnTo>
                <a:lnTo>
                  <a:pt x="398" y="52"/>
                </a:lnTo>
                <a:lnTo>
                  <a:pt x="428" y="52"/>
                </a:lnTo>
                <a:lnTo>
                  <a:pt x="450" y="52"/>
                </a:lnTo>
                <a:lnTo>
                  <a:pt x="495" y="52"/>
                </a:lnTo>
                <a:lnTo>
                  <a:pt x="525" y="45"/>
                </a:lnTo>
                <a:lnTo>
                  <a:pt x="555" y="37"/>
                </a:lnTo>
                <a:lnTo>
                  <a:pt x="578" y="37"/>
                </a:lnTo>
                <a:lnTo>
                  <a:pt x="638" y="30"/>
                </a:lnTo>
                <a:lnTo>
                  <a:pt x="690" y="22"/>
                </a:lnTo>
                <a:lnTo>
                  <a:pt x="743" y="22"/>
                </a:lnTo>
                <a:lnTo>
                  <a:pt x="803" y="22"/>
                </a:lnTo>
                <a:lnTo>
                  <a:pt x="855" y="22"/>
                </a:lnTo>
                <a:lnTo>
                  <a:pt x="908" y="15"/>
                </a:lnTo>
                <a:lnTo>
                  <a:pt x="975" y="15"/>
                </a:lnTo>
                <a:lnTo>
                  <a:pt x="1043" y="7"/>
                </a:lnTo>
                <a:lnTo>
                  <a:pt x="1065" y="7"/>
                </a:lnTo>
                <a:lnTo>
                  <a:pt x="1088" y="0"/>
                </a:lnTo>
                <a:lnTo>
                  <a:pt x="1095" y="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9" name="Freeform 13"/>
          <p:cNvSpPr>
            <a:spLocks/>
          </p:cNvSpPr>
          <p:nvPr/>
        </p:nvSpPr>
        <p:spPr bwMode="auto">
          <a:xfrm>
            <a:off x="8077200" y="5334000"/>
            <a:ext cx="311150" cy="6556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" y="22"/>
              </a:cxn>
              <a:cxn ang="0">
                <a:pos x="45" y="45"/>
              </a:cxn>
              <a:cxn ang="0">
                <a:pos x="53" y="67"/>
              </a:cxn>
              <a:cxn ang="0">
                <a:pos x="45" y="90"/>
              </a:cxn>
              <a:cxn ang="0">
                <a:pos x="38" y="112"/>
              </a:cxn>
              <a:cxn ang="0">
                <a:pos x="38" y="135"/>
              </a:cxn>
              <a:cxn ang="0">
                <a:pos x="38" y="157"/>
              </a:cxn>
              <a:cxn ang="0">
                <a:pos x="38" y="180"/>
              </a:cxn>
              <a:cxn ang="0">
                <a:pos x="38" y="202"/>
              </a:cxn>
              <a:cxn ang="0">
                <a:pos x="38" y="225"/>
              </a:cxn>
              <a:cxn ang="0">
                <a:pos x="53" y="247"/>
              </a:cxn>
              <a:cxn ang="0">
                <a:pos x="60" y="270"/>
              </a:cxn>
              <a:cxn ang="0">
                <a:pos x="75" y="292"/>
              </a:cxn>
              <a:cxn ang="0">
                <a:pos x="98" y="315"/>
              </a:cxn>
              <a:cxn ang="0">
                <a:pos x="113" y="337"/>
              </a:cxn>
              <a:cxn ang="0">
                <a:pos x="135" y="360"/>
              </a:cxn>
              <a:cxn ang="0">
                <a:pos x="150" y="382"/>
              </a:cxn>
              <a:cxn ang="0">
                <a:pos x="173" y="397"/>
              </a:cxn>
              <a:cxn ang="0">
                <a:pos x="195" y="412"/>
              </a:cxn>
            </a:cxnLst>
            <a:rect l="0" t="0" r="r" b="b"/>
            <a:pathLst>
              <a:path w="196" h="413">
                <a:moveTo>
                  <a:pt x="0" y="0"/>
                </a:moveTo>
                <a:lnTo>
                  <a:pt x="30" y="22"/>
                </a:lnTo>
                <a:lnTo>
                  <a:pt x="45" y="45"/>
                </a:lnTo>
                <a:lnTo>
                  <a:pt x="53" y="67"/>
                </a:lnTo>
                <a:lnTo>
                  <a:pt x="45" y="90"/>
                </a:lnTo>
                <a:lnTo>
                  <a:pt x="38" y="112"/>
                </a:lnTo>
                <a:lnTo>
                  <a:pt x="38" y="135"/>
                </a:lnTo>
                <a:lnTo>
                  <a:pt x="38" y="157"/>
                </a:lnTo>
                <a:lnTo>
                  <a:pt x="38" y="180"/>
                </a:lnTo>
                <a:lnTo>
                  <a:pt x="38" y="202"/>
                </a:lnTo>
                <a:lnTo>
                  <a:pt x="38" y="225"/>
                </a:lnTo>
                <a:lnTo>
                  <a:pt x="53" y="247"/>
                </a:lnTo>
                <a:lnTo>
                  <a:pt x="60" y="270"/>
                </a:lnTo>
                <a:lnTo>
                  <a:pt x="75" y="292"/>
                </a:lnTo>
                <a:lnTo>
                  <a:pt x="98" y="315"/>
                </a:lnTo>
                <a:lnTo>
                  <a:pt x="113" y="337"/>
                </a:lnTo>
                <a:lnTo>
                  <a:pt x="135" y="360"/>
                </a:lnTo>
                <a:lnTo>
                  <a:pt x="150" y="382"/>
                </a:lnTo>
                <a:lnTo>
                  <a:pt x="173" y="397"/>
                </a:lnTo>
                <a:lnTo>
                  <a:pt x="195" y="412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0" name="Freeform 14"/>
          <p:cNvSpPr>
            <a:spLocks/>
          </p:cNvSpPr>
          <p:nvPr/>
        </p:nvSpPr>
        <p:spPr bwMode="auto">
          <a:xfrm>
            <a:off x="8153401" y="5334001"/>
            <a:ext cx="608013" cy="334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7"/>
              </a:cxn>
              <a:cxn ang="0">
                <a:pos x="67" y="15"/>
              </a:cxn>
              <a:cxn ang="0">
                <a:pos x="90" y="22"/>
              </a:cxn>
              <a:cxn ang="0">
                <a:pos x="120" y="22"/>
              </a:cxn>
              <a:cxn ang="0">
                <a:pos x="142" y="30"/>
              </a:cxn>
              <a:cxn ang="0">
                <a:pos x="165" y="30"/>
              </a:cxn>
              <a:cxn ang="0">
                <a:pos x="195" y="45"/>
              </a:cxn>
              <a:cxn ang="0">
                <a:pos x="217" y="60"/>
              </a:cxn>
              <a:cxn ang="0">
                <a:pos x="240" y="67"/>
              </a:cxn>
              <a:cxn ang="0">
                <a:pos x="262" y="75"/>
              </a:cxn>
              <a:cxn ang="0">
                <a:pos x="285" y="90"/>
              </a:cxn>
              <a:cxn ang="0">
                <a:pos x="300" y="112"/>
              </a:cxn>
              <a:cxn ang="0">
                <a:pos x="315" y="135"/>
              </a:cxn>
              <a:cxn ang="0">
                <a:pos x="337" y="150"/>
              </a:cxn>
              <a:cxn ang="0">
                <a:pos x="345" y="172"/>
              </a:cxn>
              <a:cxn ang="0">
                <a:pos x="367" y="195"/>
              </a:cxn>
              <a:cxn ang="0">
                <a:pos x="382" y="210"/>
              </a:cxn>
            </a:cxnLst>
            <a:rect l="0" t="0" r="r" b="b"/>
            <a:pathLst>
              <a:path w="383" h="211">
                <a:moveTo>
                  <a:pt x="0" y="0"/>
                </a:moveTo>
                <a:lnTo>
                  <a:pt x="37" y="7"/>
                </a:lnTo>
                <a:lnTo>
                  <a:pt x="67" y="15"/>
                </a:lnTo>
                <a:lnTo>
                  <a:pt x="90" y="22"/>
                </a:lnTo>
                <a:lnTo>
                  <a:pt x="120" y="22"/>
                </a:lnTo>
                <a:lnTo>
                  <a:pt x="142" y="30"/>
                </a:lnTo>
                <a:lnTo>
                  <a:pt x="165" y="30"/>
                </a:lnTo>
                <a:lnTo>
                  <a:pt x="195" y="45"/>
                </a:lnTo>
                <a:lnTo>
                  <a:pt x="217" y="60"/>
                </a:lnTo>
                <a:lnTo>
                  <a:pt x="240" y="67"/>
                </a:lnTo>
                <a:lnTo>
                  <a:pt x="262" y="75"/>
                </a:lnTo>
                <a:lnTo>
                  <a:pt x="285" y="90"/>
                </a:lnTo>
                <a:lnTo>
                  <a:pt x="300" y="112"/>
                </a:lnTo>
                <a:lnTo>
                  <a:pt x="315" y="135"/>
                </a:lnTo>
                <a:lnTo>
                  <a:pt x="337" y="150"/>
                </a:lnTo>
                <a:lnTo>
                  <a:pt x="345" y="172"/>
                </a:lnTo>
                <a:lnTo>
                  <a:pt x="367" y="195"/>
                </a:lnTo>
                <a:lnTo>
                  <a:pt x="382" y="21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1" name="Freeform 15"/>
          <p:cNvSpPr>
            <a:spLocks/>
          </p:cNvSpPr>
          <p:nvPr/>
        </p:nvSpPr>
        <p:spPr bwMode="auto">
          <a:xfrm>
            <a:off x="8153401" y="5791200"/>
            <a:ext cx="430213" cy="2746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" y="9"/>
              </a:cxn>
              <a:cxn ang="0">
                <a:pos x="65" y="26"/>
              </a:cxn>
              <a:cxn ang="0">
                <a:pos x="90" y="43"/>
              </a:cxn>
              <a:cxn ang="0">
                <a:pos x="114" y="51"/>
              </a:cxn>
              <a:cxn ang="0">
                <a:pos x="130" y="77"/>
              </a:cxn>
              <a:cxn ang="0">
                <a:pos x="155" y="95"/>
              </a:cxn>
              <a:cxn ang="0">
                <a:pos x="179" y="120"/>
              </a:cxn>
              <a:cxn ang="0">
                <a:pos x="204" y="129"/>
              </a:cxn>
              <a:cxn ang="0">
                <a:pos x="228" y="146"/>
              </a:cxn>
              <a:cxn ang="0">
                <a:pos x="253" y="163"/>
              </a:cxn>
              <a:cxn ang="0">
                <a:pos x="270" y="172"/>
              </a:cxn>
            </a:cxnLst>
            <a:rect l="0" t="0" r="r" b="b"/>
            <a:pathLst>
              <a:path w="271" h="173">
                <a:moveTo>
                  <a:pt x="0" y="0"/>
                </a:moveTo>
                <a:lnTo>
                  <a:pt x="32" y="9"/>
                </a:lnTo>
                <a:lnTo>
                  <a:pt x="65" y="26"/>
                </a:lnTo>
                <a:lnTo>
                  <a:pt x="90" y="43"/>
                </a:lnTo>
                <a:lnTo>
                  <a:pt x="114" y="51"/>
                </a:lnTo>
                <a:lnTo>
                  <a:pt x="130" y="77"/>
                </a:lnTo>
                <a:lnTo>
                  <a:pt x="155" y="95"/>
                </a:lnTo>
                <a:lnTo>
                  <a:pt x="179" y="120"/>
                </a:lnTo>
                <a:lnTo>
                  <a:pt x="204" y="129"/>
                </a:lnTo>
                <a:lnTo>
                  <a:pt x="228" y="146"/>
                </a:lnTo>
                <a:lnTo>
                  <a:pt x="253" y="163"/>
                </a:lnTo>
                <a:lnTo>
                  <a:pt x="270" y="172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8153400" y="5562601"/>
            <a:ext cx="107950" cy="263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" y="30"/>
              </a:cxn>
              <a:cxn ang="0">
                <a:pos x="30" y="53"/>
              </a:cxn>
              <a:cxn ang="0">
                <a:pos x="45" y="75"/>
              </a:cxn>
              <a:cxn ang="0">
                <a:pos x="52" y="98"/>
              </a:cxn>
              <a:cxn ang="0">
                <a:pos x="60" y="120"/>
              </a:cxn>
              <a:cxn ang="0">
                <a:pos x="67" y="143"/>
              </a:cxn>
              <a:cxn ang="0">
                <a:pos x="67" y="165"/>
              </a:cxn>
            </a:cxnLst>
            <a:rect l="0" t="0" r="r" b="b"/>
            <a:pathLst>
              <a:path w="68" h="166">
                <a:moveTo>
                  <a:pt x="0" y="0"/>
                </a:moveTo>
                <a:lnTo>
                  <a:pt x="22" y="30"/>
                </a:lnTo>
                <a:lnTo>
                  <a:pt x="30" y="53"/>
                </a:lnTo>
                <a:lnTo>
                  <a:pt x="45" y="75"/>
                </a:lnTo>
                <a:lnTo>
                  <a:pt x="52" y="98"/>
                </a:lnTo>
                <a:lnTo>
                  <a:pt x="60" y="120"/>
                </a:lnTo>
                <a:lnTo>
                  <a:pt x="67" y="143"/>
                </a:lnTo>
                <a:lnTo>
                  <a:pt x="67" y="165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3" name="Freeform 17"/>
          <p:cNvSpPr>
            <a:spLocks/>
          </p:cNvSpPr>
          <p:nvPr/>
        </p:nvSpPr>
        <p:spPr bwMode="auto">
          <a:xfrm>
            <a:off x="8153401" y="5486400"/>
            <a:ext cx="334963" cy="120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" y="0"/>
              </a:cxn>
              <a:cxn ang="0">
                <a:pos x="75" y="8"/>
              </a:cxn>
              <a:cxn ang="0">
                <a:pos x="98" y="8"/>
              </a:cxn>
              <a:cxn ang="0">
                <a:pos x="120" y="15"/>
              </a:cxn>
              <a:cxn ang="0">
                <a:pos x="143" y="23"/>
              </a:cxn>
              <a:cxn ang="0">
                <a:pos x="165" y="38"/>
              </a:cxn>
              <a:cxn ang="0">
                <a:pos x="188" y="53"/>
              </a:cxn>
              <a:cxn ang="0">
                <a:pos x="210" y="68"/>
              </a:cxn>
              <a:cxn ang="0">
                <a:pos x="210" y="75"/>
              </a:cxn>
            </a:cxnLst>
            <a:rect l="0" t="0" r="r" b="b"/>
            <a:pathLst>
              <a:path w="211" h="76">
                <a:moveTo>
                  <a:pt x="0" y="0"/>
                </a:moveTo>
                <a:lnTo>
                  <a:pt x="30" y="0"/>
                </a:lnTo>
                <a:lnTo>
                  <a:pt x="75" y="8"/>
                </a:lnTo>
                <a:lnTo>
                  <a:pt x="98" y="8"/>
                </a:lnTo>
                <a:lnTo>
                  <a:pt x="120" y="15"/>
                </a:lnTo>
                <a:lnTo>
                  <a:pt x="143" y="23"/>
                </a:lnTo>
                <a:lnTo>
                  <a:pt x="165" y="38"/>
                </a:lnTo>
                <a:lnTo>
                  <a:pt x="188" y="53"/>
                </a:lnTo>
                <a:lnTo>
                  <a:pt x="210" y="68"/>
                </a:lnTo>
                <a:lnTo>
                  <a:pt x="210" y="75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8763001" y="6465888"/>
            <a:ext cx="814325" cy="369974"/>
          </a:xfrm>
          <a:prstGeom prst="rect">
            <a:avLst/>
          </a:prstGeom>
          <a:solidFill>
            <a:srgbClr val="FFFFCC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Times New Roman" pitchFamily="18" charset="0"/>
              </a:rPr>
              <a:t>Ocean</a:t>
            </a: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7385050" y="2603501"/>
            <a:ext cx="140904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000" b="1">
                <a:solidFill>
                  <a:srgbClr val="336600"/>
                </a:solidFill>
                <a:latin typeface="Times New Roman" pitchFamily="18" charset="0"/>
              </a:rPr>
              <a:t>River Basin Boundary</a:t>
            </a:r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H="1">
            <a:off x="7453314" y="2782889"/>
            <a:ext cx="547687" cy="250825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8845497" y="5444668"/>
            <a:ext cx="5683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800" dirty="0">
                <a:solidFill>
                  <a:srgbClr val="993300"/>
                </a:solidFill>
                <a:latin typeface="Times New Roman" pitchFamily="18" charset="0"/>
              </a:rPr>
              <a:t>Irrigation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759576" y="4038601"/>
            <a:ext cx="1416050" cy="946150"/>
            <a:chOff x="3298" y="2544"/>
            <a:chExt cx="892" cy="596"/>
          </a:xfrm>
        </p:grpSpPr>
        <p:graphicFrame>
          <p:nvGraphicFramePr>
            <p:cNvPr id="19479" name="Object 23"/>
            <p:cNvGraphicFramePr>
              <a:graphicFrameLocks/>
            </p:cNvGraphicFramePr>
            <p:nvPr/>
          </p:nvGraphicFramePr>
          <p:xfrm>
            <a:off x="3840" y="2544"/>
            <a:ext cx="350" cy="523"/>
          </p:xfrm>
          <a:graphic>
            <a:graphicData uri="http://schemas.openxmlformats.org/presentationml/2006/ole">
              <p:oleObj spid="_x0000_s2426" name="Microsoft ClipArt Gallery" r:id="rId4" imgW="2451974" imgH="3660068" progId="">
                <p:embed/>
              </p:oleObj>
            </a:graphicData>
          </a:graphic>
        </p:graphicFrame>
        <p:graphicFrame>
          <p:nvGraphicFramePr>
            <p:cNvPr id="19480" name="Object 24"/>
            <p:cNvGraphicFramePr>
              <a:graphicFrameLocks/>
            </p:cNvGraphicFramePr>
            <p:nvPr/>
          </p:nvGraphicFramePr>
          <p:xfrm>
            <a:off x="3552" y="2784"/>
            <a:ext cx="295" cy="294"/>
          </p:xfrm>
          <a:graphic>
            <a:graphicData uri="http://schemas.openxmlformats.org/presentationml/2006/ole">
              <p:oleObj spid="_x0000_s2427" name="Microsoft ClipArt Gallery" r:id="rId5" imgW="1156474" imgH="1151906" progId="">
                <p:embed/>
              </p:oleObj>
            </a:graphicData>
          </a:graphic>
        </p:graphicFrame>
        <p:sp>
          <p:nvSpPr>
            <p:cNvPr id="19481" name="Rectangle 25"/>
            <p:cNvSpPr>
              <a:spLocks noChangeArrowheads="1"/>
            </p:cNvSpPr>
            <p:nvPr/>
          </p:nvSpPr>
          <p:spPr bwMode="auto">
            <a:xfrm>
              <a:off x="3298" y="3005"/>
              <a:ext cx="40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 dirty="0">
                  <a:solidFill>
                    <a:srgbClr val="993300"/>
                  </a:solidFill>
                  <a:latin typeface="Times New Roman" pitchFamily="18" charset="0"/>
                </a:rPr>
                <a:t>Navigation</a:t>
              </a:r>
            </a:p>
          </p:txBody>
        </p:sp>
      </p:grp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-45070" y="387629"/>
            <a:ext cx="322941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A Typical </a:t>
            </a:r>
            <a:r>
              <a:rPr lang="en-US" sz="2400" b="1" dirty="0" smtClean="0">
                <a:solidFill>
                  <a:srgbClr val="003399"/>
                </a:solidFill>
                <a:latin typeface="Times New Roman" pitchFamily="18" charset="0"/>
              </a:rPr>
              <a:t>Watershed…</a:t>
            </a:r>
            <a:endParaRPr lang="en-US" sz="2400" b="1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19483" name="Freeform 27"/>
          <p:cNvSpPr>
            <a:spLocks/>
          </p:cNvSpPr>
          <p:nvPr/>
        </p:nvSpPr>
        <p:spPr bwMode="auto">
          <a:xfrm>
            <a:off x="3511551" y="1735138"/>
            <a:ext cx="417513" cy="49212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30" y="8"/>
              </a:cxn>
              <a:cxn ang="0">
                <a:pos x="52" y="8"/>
              </a:cxn>
              <a:cxn ang="0">
                <a:pos x="75" y="0"/>
              </a:cxn>
              <a:cxn ang="0">
                <a:pos x="97" y="0"/>
              </a:cxn>
              <a:cxn ang="0">
                <a:pos x="120" y="0"/>
              </a:cxn>
              <a:cxn ang="0">
                <a:pos x="142" y="0"/>
              </a:cxn>
              <a:cxn ang="0">
                <a:pos x="165" y="8"/>
              </a:cxn>
              <a:cxn ang="0">
                <a:pos x="187" y="8"/>
              </a:cxn>
              <a:cxn ang="0">
                <a:pos x="210" y="15"/>
              </a:cxn>
              <a:cxn ang="0">
                <a:pos x="232" y="23"/>
              </a:cxn>
              <a:cxn ang="0">
                <a:pos x="255" y="30"/>
              </a:cxn>
              <a:cxn ang="0">
                <a:pos x="262" y="30"/>
              </a:cxn>
            </a:cxnLst>
            <a:rect l="0" t="0" r="r" b="b"/>
            <a:pathLst>
              <a:path w="263" h="31">
                <a:moveTo>
                  <a:pt x="0" y="15"/>
                </a:moveTo>
                <a:lnTo>
                  <a:pt x="30" y="8"/>
                </a:lnTo>
                <a:lnTo>
                  <a:pt x="52" y="8"/>
                </a:lnTo>
                <a:lnTo>
                  <a:pt x="75" y="0"/>
                </a:lnTo>
                <a:lnTo>
                  <a:pt x="97" y="0"/>
                </a:lnTo>
                <a:lnTo>
                  <a:pt x="120" y="0"/>
                </a:lnTo>
                <a:lnTo>
                  <a:pt x="142" y="0"/>
                </a:lnTo>
                <a:lnTo>
                  <a:pt x="165" y="8"/>
                </a:lnTo>
                <a:lnTo>
                  <a:pt x="187" y="8"/>
                </a:lnTo>
                <a:lnTo>
                  <a:pt x="210" y="15"/>
                </a:lnTo>
                <a:lnTo>
                  <a:pt x="232" y="23"/>
                </a:lnTo>
                <a:lnTo>
                  <a:pt x="255" y="30"/>
                </a:lnTo>
                <a:lnTo>
                  <a:pt x="262" y="3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84" name="Freeform 28"/>
          <p:cNvSpPr>
            <a:spLocks/>
          </p:cNvSpPr>
          <p:nvPr/>
        </p:nvSpPr>
        <p:spPr bwMode="auto">
          <a:xfrm>
            <a:off x="4117976" y="1414464"/>
            <a:ext cx="657225" cy="358775"/>
          </a:xfrm>
          <a:custGeom>
            <a:avLst/>
            <a:gdLst/>
            <a:ahLst/>
            <a:cxnLst>
              <a:cxn ang="0">
                <a:pos x="413" y="0"/>
              </a:cxn>
              <a:cxn ang="0">
                <a:pos x="390" y="30"/>
              </a:cxn>
              <a:cxn ang="0">
                <a:pos x="368" y="37"/>
              </a:cxn>
              <a:cxn ang="0">
                <a:pos x="345" y="52"/>
              </a:cxn>
              <a:cxn ang="0">
                <a:pos x="323" y="60"/>
              </a:cxn>
              <a:cxn ang="0">
                <a:pos x="300" y="67"/>
              </a:cxn>
              <a:cxn ang="0">
                <a:pos x="278" y="82"/>
              </a:cxn>
              <a:cxn ang="0">
                <a:pos x="255" y="105"/>
              </a:cxn>
              <a:cxn ang="0">
                <a:pos x="233" y="112"/>
              </a:cxn>
              <a:cxn ang="0">
                <a:pos x="210" y="127"/>
              </a:cxn>
              <a:cxn ang="0">
                <a:pos x="188" y="135"/>
              </a:cxn>
              <a:cxn ang="0">
                <a:pos x="165" y="142"/>
              </a:cxn>
              <a:cxn ang="0">
                <a:pos x="143" y="150"/>
              </a:cxn>
              <a:cxn ang="0">
                <a:pos x="120" y="157"/>
              </a:cxn>
              <a:cxn ang="0">
                <a:pos x="98" y="172"/>
              </a:cxn>
              <a:cxn ang="0">
                <a:pos x="75" y="180"/>
              </a:cxn>
              <a:cxn ang="0">
                <a:pos x="53" y="195"/>
              </a:cxn>
              <a:cxn ang="0">
                <a:pos x="30" y="210"/>
              </a:cxn>
              <a:cxn ang="0">
                <a:pos x="8" y="225"/>
              </a:cxn>
              <a:cxn ang="0">
                <a:pos x="0" y="225"/>
              </a:cxn>
            </a:cxnLst>
            <a:rect l="0" t="0" r="r" b="b"/>
            <a:pathLst>
              <a:path w="414" h="226">
                <a:moveTo>
                  <a:pt x="413" y="0"/>
                </a:moveTo>
                <a:lnTo>
                  <a:pt x="390" y="30"/>
                </a:lnTo>
                <a:lnTo>
                  <a:pt x="368" y="37"/>
                </a:lnTo>
                <a:lnTo>
                  <a:pt x="345" y="52"/>
                </a:lnTo>
                <a:lnTo>
                  <a:pt x="323" y="60"/>
                </a:lnTo>
                <a:lnTo>
                  <a:pt x="300" y="67"/>
                </a:lnTo>
                <a:lnTo>
                  <a:pt x="278" y="82"/>
                </a:lnTo>
                <a:lnTo>
                  <a:pt x="255" y="105"/>
                </a:lnTo>
                <a:lnTo>
                  <a:pt x="233" y="112"/>
                </a:lnTo>
                <a:lnTo>
                  <a:pt x="210" y="127"/>
                </a:lnTo>
                <a:lnTo>
                  <a:pt x="188" y="135"/>
                </a:lnTo>
                <a:lnTo>
                  <a:pt x="165" y="142"/>
                </a:lnTo>
                <a:lnTo>
                  <a:pt x="143" y="150"/>
                </a:lnTo>
                <a:lnTo>
                  <a:pt x="120" y="157"/>
                </a:lnTo>
                <a:lnTo>
                  <a:pt x="98" y="172"/>
                </a:lnTo>
                <a:lnTo>
                  <a:pt x="75" y="180"/>
                </a:lnTo>
                <a:lnTo>
                  <a:pt x="53" y="195"/>
                </a:lnTo>
                <a:lnTo>
                  <a:pt x="30" y="210"/>
                </a:lnTo>
                <a:lnTo>
                  <a:pt x="8" y="225"/>
                </a:lnTo>
                <a:lnTo>
                  <a:pt x="0" y="225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91270" y="6162675"/>
            <a:ext cx="787480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336600"/>
                </a:solidFill>
                <a:latin typeface="Times New Roman" pitchFamily="18" charset="0"/>
              </a:rPr>
              <a:t>…Need for Shared Vision supported by modern information, institutions, and investments…</a:t>
            </a:r>
            <a:endParaRPr lang="en-US" sz="1600" b="1" dirty="0">
              <a:solidFill>
                <a:srgbClr val="336600"/>
              </a:solidFill>
              <a:latin typeface="Times New Roman" pitchFamily="18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724400" y="2133601"/>
            <a:ext cx="609600" cy="747713"/>
            <a:chOff x="2016" y="1344"/>
            <a:chExt cx="384" cy="471"/>
          </a:xfrm>
        </p:grpSpPr>
        <p:sp>
          <p:nvSpPr>
            <p:cNvPr id="19487" name="Rectangle 31"/>
            <p:cNvSpPr>
              <a:spLocks noChangeArrowheads="1"/>
            </p:cNvSpPr>
            <p:nvPr/>
          </p:nvSpPr>
          <p:spPr bwMode="auto">
            <a:xfrm>
              <a:off x="2064" y="1680"/>
              <a:ext cx="32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latin typeface="Times New Roman" pitchFamily="18" charset="0"/>
                </a:rPr>
                <a:t>Industry</a:t>
              </a:r>
            </a:p>
          </p:txBody>
        </p:sp>
        <p:pic>
          <p:nvPicPr>
            <p:cNvPr id="19488" name="Picture 32" descr="Click To Download"/>
            <p:cNvPicPr>
              <a:picLocks noChangeAspect="1" noChangeArrowheads="1" noCrop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016" y="1344"/>
              <a:ext cx="384" cy="384"/>
            </a:xfrm>
            <a:prstGeom prst="rect">
              <a:avLst/>
            </a:prstGeom>
            <a:noFill/>
          </p:spPr>
        </p:pic>
      </p:grpSp>
      <p:sp>
        <p:nvSpPr>
          <p:cNvPr id="19489" name="Freeform 33"/>
          <p:cNvSpPr>
            <a:spLocks/>
          </p:cNvSpPr>
          <p:nvPr/>
        </p:nvSpPr>
        <p:spPr bwMode="auto">
          <a:xfrm>
            <a:off x="3762376" y="1604964"/>
            <a:ext cx="620713" cy="10493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" y="9"/>
              </a:cxn>
              <a:cxn ang="0">
                <a:pos x="63" y="26"/>
              </a:cxn>
              <a:cxn ang="0">
                <a:pos x="90" y="43"/>
              </a:cxn>
              <a:cxn ang="0">
                <a:pos x="100" y="68"/>
              </a:cxn>
              <a:cxn ang="0">
                <a:pos x="118" y="94"/>
              </a:cxn>
              <a:cxn ang="0">
                <a:pos x="126" y="119"/>
              </a:cxn>
              <a:cxn ang="0">
                <a:pos x="136" y="146"/>
              </a:cxn>
              <a:cxn ang="0">
                <a:pos x="144" y="171"/>
              </a:cxn>
              <a:cxn ang="0">
                <a:pos x="163" y="197"/>
              </a:cxn>
              <a:cxn ang="0">
                <a:pos x="181" y="222"/>
              </a:cxn>
              <a:cxn ang="0">
                <a:pos x="199" y="248"/>
              </a:cxn>
              <a:cxn ang="0">
                <a:pos x="217" y="283"/>
              </a:cxn>
              <a:cxn ang="0">
                <a:pos x="235" y="308"/>
              </a:cxn>
              <a:cxn ang="0">
                <a:pos x="253" y="334"/>
              </a:cxn>
              <a:cxn ang="0">
                <a:pos x="263" y="359"/>
              </a:cxn>
              <a:cxn ang="0">
                <a:pos x="281" y="385"/>
              </a:cxn>
              <a:cxn ang="0">
                <a:pos x="289" y="411"/>
              </a:cxn>
              <a:cxn ang="0">
                <a:pos x="299" y="437"/>
              </a:cxn>
              <a:cxn ang="0">
                <a:pos x="317" y="462"/>
              </a:cxn>
              <a:cxn ang="0">
                <a:pos x="326" y="488"/>
              </a:cxn>
              <a:cxn ang="0">
                <a:pos x="344" y="513"/>
              </a:cxn>
              <a:cxn ang="0">
                <a:pos x="353" y="540"/>
              </a:cxn>
              <a:cxn ang="0">
                <a:pos x="371" y="565"/>
              </a:cxn>
              <a:cxn ang="0">
                <a:pos x="380" y="591"/>
              </a:cxn>
              <a:cxn ang="0">
                <a:pos x="380" y="616"/>
              </a:cxn>
              <a:cxn ang="0">
                <a:pos x="390" y="642"/>
              </a:cxn>
              <a:cxn ang="0">
                <a:pos x="390" y="660"/>
              </a:cxn>
            </a:cxnLst>
            <a:rect l="0" t="0" r="r" b="b"/>
            <a:pathLst>
              <a:path w="391" h="661">
                <a:moveTo>
                  <a:pt x="0" y="0"/>
                </a:moveTo>
                <a:lnTo>
                  <a:pt x="36" y="9"/>
                </a:lnTo>
                <a:lnTo>
                  <a:pt x="63" y="26"/>
                </a:lnTo>
                <a:lnTo>
                  <a:pt x="90" y="43"/>
                </a:lnTo>
                <a:lnTo>
                  <a:pt x="100" y="68"/>
                </a:lnTo>
                <a:lnTo>
                  <a:pt x="118" y="94"/>
                </a:lnTo>
                <a:lnTo>
                  <a:pt x="126" y="119"/>
                </a:lnTo>
                <a:lnTo>
                  <a:pt x="136" y="146"/>
                </a:lnTo>
                <a:lnTo>
                  <a:pt x="144" y="171"/>
                </a:lnTo>
                <a:lnTo>
                  <a:pt x="163" y="197"/>
                </a:lnTo>
                <a:lnTo>
                  <a:pt x="181" y="222"/>
                </a:lnTo>
                <a:lnTo>
                  <a:pt x="199" y="248"/>
                </a:lnTo>
                <a:lnTo>
                  <a:pt x="217" y="283"/>
                </a:lnTo>
                <a:lnTo>
                  <a:pt x="235" y="308"/>
                </a:lnTo>
                <a:lnTo>
                  <a:pt x="253" y="334"/>
                </a:lnTo>
                <a:lnTo>
                  <a:pt x="263" y="359"/>
                </a:lnTo>
                <a:lnTo>
                  <a:pt x="281" y="385"/>
                </a:lnTo>
                <a:lnTo>
                  <a:pt x="289" y="411"/>
                </a:lnTo>
                <a:lnTo>
                  <a:pt x="299" y="437"/>
                </a:lnTo>
                <a:lnTo>
                  <a:pt x="317" y="462"/>
                </a:lnTo>
                <a:lnTo>
                  <a:pt x="326" y="488"/>
                </a:lnTo>
                <a:lnTo>
                  <a:pt x="344" y="513"/>
                </a:lnTo>
                <a:lnTo>
                  <a:pt x="353" y="540"/>
                </a:lnTo>
                <a:lnTo>
                  <a:pt x="371" y="565"/>
                </a:lnTo>
                <a:lnTo>
                  <a:pt x="380" y="591"/>
                </a:lnTo>
                <a:lnTo>
                  <a:pt x="380" y="616"/>
                </a:lnTo>
                <a:lnTo>
                  <a:pt x="390" y="642"/>
                </a:lnTo>
                <a:lnTo>
                  <a:pt x="390" y="66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886200" y="2797176"/>
            <a:ext cx="3505200" cy="1470025"/>
            <a:chOff x="1488" y="1762"/>
            <a:chExt cx="2208" cy="926"/>
          </a:xfrm>
        </p:grpSpPr>
        <p:sp>
          <p:nvSpPr>
            <p:cNvPr id="19491" name="Rectangle 35"/>
            <p:cNvSpPr>
              <a:spLocks noChangeArrowheads="1"/>
            </p:cNvSpPr>
            <p:nvPr/>
          </p:nvSpPr>
          <p:spPr bwMode="auto">
            <a:xfrm>
              <a:off x="3008" y="1762"/>
              <a:ext cx="47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Urban WSS</a:t>
              </a:r>
            </a:p>
          </p:txBody>
        </p:sp>
        <p:pic>
          <p:nvPicPr>
            <p:cNvPr id="19492" name="Picture 36" descr="Click To Download"/>
            <p:cNvPicPr>
              <a:picLocks noChangeAspect="1" noChangeArrowheads="1" noCrop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3312" y="1968"/>
              <a:ext cx="384" cy="384"/>
            </a:xfrm>
            <a:prstGeom prst="rect">
              <a:avLst/>
            </a:prstGeom>
            <a:noFill/>
          </p:spPr>
        </p:pic>
        <p:pic>
          <p:nvPicPr>
            <p:cNvPr id="19493" name="Picture 37" descr="Click To Download"/>
            <p:cNvPicPr>
              <a:picLocks noChangeAspect="1" noChangeArrowheads="1" noCrop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488" y="2304"/>
              <a:ext cx="384" cy="384"/>
            </a:xfrm>
            <a:prstGeom prst="rect">
              <a:avLst/>
            </a:prstGeom>
            <a:noFill/>
          </p:spPr>
        </p:pic>
      </p:grpSp>
      <p:pic>
        <p:nvPicPr>
          <p:cNvPr id="19494" name="Picture 38" descr="Click To Download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828800" y="838200"/>
            <a:ext cx="685800" cy="685800"/>
          </a:xfrm>
          <a:prstGeom prst="rect">
            <a:avLst/>
          </a:prstGeom>
          <a:noFill/>
        </p:spPr>
      </p:pic>
      <p:pic>
        <p:nvPicPr>
          <p:cNvPr id="19495" name="Picture 39" descr="Click To Download"/>
          <p:cNvPicPr>
            <a:picLocks noChangeAspect="1" noChangeArrowheads="1" noCrop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048000" y="457200"/>
            <a:ext cx="1219200" cy="1219200"/>
          </a:xfrm>
          <a:prstGeom prst="rect">
            <a:avLst/>
          </a:prstGeom>
          <a:noFill/>
        </p:spPr>
      </p:pic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5867400" y="533400"/>
            <a:ext cx="2057400" cy="1219200"/>
            <a:chOff x="2736" y="336"/>
            <a:chExt cx="1296" cy="768"/>
          </a:xfrm>
        </p:grpSpPr>
        <p:sp>
          <p:nvSpPr>
            <p:cNvPr id="19497" name="Rectangle 41"/>
            <p:cNvSpPr>
              <a:spLocks noChangeArrowheads="1"/>
            </p:cNvSpPr>
            <p:nvPr/>
          </p:nvSpPr>
          <p:spPr bwMode="auto">
            <a:xfrm>
              <a:off x="2736" y="480"/>
              <a:ext cx="44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endParaRPr lang="en-US" sz="800">
                <a:solidFill>
                  <a:srgbClr val="009999"/>
                </a:solidFill>
                <a:latin typeface="Times New Roman" pitchFamily="18" charset="0"/>
              </a:endParaRPr>
            </a:p>
            <a:p>
              <a:endParaRPr lang="en-US" sz="800">
                <a:solidFill>
                  <a:srgbClr val="009999"/>
                </a:solidFill>
                <a:latin typeface="Times New Roman" pitchFamily="18" charset="0"/>
              </a:endParaRPr>
            </a:p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Precipitation</a:t>
              </a:r>
            </a:p>
          </p:txBody>
        </p:sp>
        <p:pic>
          <p:nvPicPr>
            <p:cNvPr id="19498" name="Picture 42" descr="Click To Download"/>
            <p:cNvPicPr>
              <a:picLocks noChangeAspect="1" noChangeArrowheads="1" noCrop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3264" y="336"/>
              <a:ext cx="768" cy="768"/>
            </a:xfrm>
            <a:prstGeom prst="rect">
              <a:avLst/>
            </a:prstGeom>
            <a:noFill/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-1752600" y="7391400"/>
            <a:ext cx="9144000" cy="685800"/>
            <a:chOff x="0" y="4320"/>
            <a:chExt cx="5760" cy="432"/>
          </a:xfrm>
        </p:grpSpPr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0" y="4320"/>
              <a:ext cx="2112" cy="432"/>
              <a:chOff x="768" y="4320"/>
              <a:chExt cx="2112" cy="432"/>
            </a:xfrm>
          </p:grpSpPr>
          <p:pic>
            <p:nvPicPr>
              <p:cNvPr id="19501" name="Picture 45" descr="Click To Download"/>
              <p:cNvPicPr>
                <a:picLocks noChangeAspect="1" noChangeArrowheads="1" noCrop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768" y="4320"/>
                <a:ext cx="1056" cy="432"/>
              </a:xfrm>
              <a:prstGeom prst="rect">
                <a:avLst/>
              </a:prstGeom>
              <a:noFill/>
            </p:spPr>
          </p:pic>
          <p:pic>
            <p:nvPicPr>
              <p:cNvPr id="19502" name="Picture 46" descr="Click To Download"/>
              <p:cNvPicPr>
                <a:picLocks noChangeAspect="1" noChangeArrowheads="1" noCrop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1824" y="4320"/>
                <a:ext cx="1056" cy="432"/>
              </a:xfrm>
              <a:prstGeom prst="rect">
                <a:avLst/>
              </a:prstGeom>
              <a:noFill/>
            </p:spPr>
          </p:pic>
        </p:grpSp>
        <p:grpSp>
          <p:nvGrpSpPr>
            <p:cNvPr id="8" name="Group 47"/>
            <p:cNvGrpSpPr>
              <a:grpSpLocks/>
            </p:cNvGrpSpPr>
            <p:nvPr/>
          </p:nvGrpSpPr>
          <p:grpSpPr bwMode="auto">
            <a:xfrm>
              <a:off x="3648" y="4320"/>
              <a:ext cx="2112" cy="432"/>
              <a:chOff x="768" y="4320"/>
              <a:chExt cx="2112" cy="432"/>
            </a:xfrm>
          </p:grpSpPr>
          <p:pic>
            <p:nvPicPr>
              <p:cNvPr id="19504" name="Picture 48" descr="Click To Download"/>
              <p:cNvPicPr>
                <a:picLocks noChangeAspect="1" noChangeArrowheads="1" noCrop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768" y="4320"/>
                <a:ext cx="1056" cy="432"/>
              </a:xfrm>
              <a:prstGeom prst="rect">
                <a:avLst/>
              </a:prstGeom>
              <a:noFill/>
            </p:spPr>
          </p:pic>
          <p:pic>
            <p:nvPicPr>
              <p:cNvPr id="19505" name="Picture 49" descr="Click To Download"/>
              <p:cNvPicPr>
                <a:picLocks noChangeAspect="1" noChangeArrowheads="1" noCrop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1824" y="4320"/>
                <a:ext cx="1056" cy="432"/>
              </a:xfrm>
              <a:prstGeom prst="rect">
                <a:avLst/>
              </a:prstGeom>
              <a:noFill/>
            </p:spPr>
          </p:pic>
        </p:grp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1536" y="4320"/>
              <a:ext cx="2112" cy="432"/>
              <a:chOff x="768" y="4320"/>
              <a:chExt cx="2112" cy="432"/>
            </a:xfrm>
          </p:grpSpPr>
          <p:pic>
            <p:nvPicPr>
              <p:cNvPr id="19507" name="Picture 51" descr="Click To Download"/>
              <p:cNvPicPr>
                <a:picLocks noChangeAspect="1" noChangeArrowheads="1" noCrop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768" y="4320"/>
                <a:ext cx="1056" cy="432"/>
              </a:xfrm>
              <a:prstGeom prst="rect">
                <a:avLst/>
              </a:prstGeom>
              <a:noFill/>
            </p:spPr>
          </p:pic>
          <p:pic>
            <p:nvPicPr>
              <p:cNvPr id="19508" name="Picture 52" descr="Click To Download"/>
              <p:cNvPicPr>
                <a:picLocks noChangeAspect="1" noChangeArrowheads="1" noCrop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1824" y="4320"/>
                <a:ext cx="1056" cy="43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9509" name="Text Box 53"/>
          <p:cNvSpPr txBox="1">
            <a:spLocks noChangeArrowheads="1"/>
          </p:cNvSpPr>
          <p:nvPr/>
        </p:nvSpPr>
        <p:spPr bwMode="auto">
          <a:xfrm>
            <a:off x="7924800" y="533400"/>
            <a:ext cx="216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Agriculture Department</a:t>
            </a:r>
          </a:p>
        </p:txBody>
      </p:sp>
      <p:sp>
        <p:nvSpPr>
          <p:cNvPr id="19510" name="Text Box 54"/>
          <p:cNvSpPr txBox="1">
            <a:spLocks noChangeArrowheads="1"/>
          </p:cNvSpPr>
          <p:nvPr/>
        </p:nvSpPr>
        <p:spPr bwMode="auto">
          <a:xfrm>
            <a:off x="8458200" y="2209800"/>
            <a:ext cx="198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Irrigation Department</a:t>
            </a:r>
          </a:p>
        </p:txBody>
      </p:sp>
      <p:sp>
        <p:nvSpPr>
          <p:cNvPr id="19511" name="Text Box 55"/>
          <p:cNvSpPr txBox="1">
            <a:spLocks noChangeArrowheads="1"/>
          </p:cNvSpPr>
          <p:nvPr/>
        </p:nvSpPr>
        <p:spPr bwMode="auto">
          <a:xfrm>
            <a:off x="7620001" y="1600200"/>
            <a:ext cx="2855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Rural Water Supply Department</a:t>
            </a:r>
          </a:p>
        </p:txBody>
      </p:sp>
      <p:sp>
        <p:nvSpPr>
          <p:cNvPr id="19512" name="Text Box 56"/>
          <p:cNvSpPr txBox="1">
            <a:spLocks noChangeArrowheads="1"/>
          </p:cNvSpPr>
          <p:nvPr/>
        </p:nvSpPr>
        <p:spPr bwMode="auto">
          <a:xfrm>
            <a:off x="7543800" y="1905000"/>
            <a:ext cx="291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Urban Water Supply Department</a:t>
            </a:r>
          </a:p>
        </p:txBody>
      </p:sp>
      <p:sp>
        <p:nvSpPr>
          <p:cNvPr id="19513" name="Text Box 57"/>
          <p:cNvSpPr txBox="1">
            <a:spLocks noChangeArrowheads="1"/>
          </p:cNvSpPr>
          <p:nvPr/>
        </p:nvSpPr>
        <p:spPr bwMode="auto">
          <a:xfrm>
            <a:off x="8534400" y="251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Power Department</a:t>
            </a:r>
          </a:p>
        </p:txBody>
      </p:sp>
      <p:sp>
        <p:nvSpPr>
          <p:cNvPr id="19514" name="Text Box 58"/>
          <p:cNvSpPr txBox="1">
            <a:spLocks noChangeArrowheads="1"/>
          </p:cNvSpPr>
          <p:nvPr/>
        </p:nvSpPr>
        <p:spPr bwMode="auto">
          <a:xfrm>
            <a:off x="8077201" y="838200"/>
            <a:ext cx="2035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Livestock Department</a:t>
            </a:r>
          </a:p>
        </p:txBody>
      </p:sp>
      <p:sp>
        <p:nvSpPr>
          <p:cNvPr id="19515" name="Text Box 59"/>
          <p:cNvSpPr txBox="1">
            <a:spLocks noChangeArrowheads="1"/>
          </p:cNvSpPr>
          <p:nvPr/>
        </p:nvSpPr>
        <p:spPr bwMode="auto">
          <a:xfrm>
            <a:off x="8534400" y="2743200"/>
            <a:ext cx="191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Industry Department</a:t>
            </a:r>
          </a:p>
        </p:txBody>
      </p:sp>
      <p:sp>
        <p:nvSpPr>
          <p:cNvPr id="19516" name="Text Box 60"/>
          <p:cNvSpPr txBox="1">
            <a:spLocks noChangeArrowheads="1"/>
          </p:cNvSpPr>
          <p:nvPr/>
        </p:nvSpPr>
        <p:spPr bwMode="auto">
          <a:xfrm>
            <a:off x="8364538" y="3962400"/>
            <a:ext cx="2303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Environment Department</a:t>
            </a:r>
          </a:p>
        </p:txBody>
      </p:sp>
      <p:sp>
        <p:nvSpPr>
          <p:cNvPr id="19517" name="Text Box 61"/>
          <p:cNvSpPr txBox="1">
            <a:spLocks noChangeArrowheads="1"/>
          </p:cNvSpPr>
          <p:nvPr/>
        </p:nvSpPr>
        <p:spPr bwMode="auto">
          <a:xfrm>
            <a:off x="8670926" y="3200400"/>
            <a:ext cx="199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Fisheries Department</a:t>
            </a:r>
          </a:p>
        </p:txBody>
      </p:sp>
      <p:sp>
        <p:nvSpPr>
          <p:cNvPr id="19518" name="Text Box 62"/>
          <p:cNvSpPr txBox="1">
            <a:spLocks noChangeArrowheads="1"/>
          </p:cNvSpPr>
          <p:nvPr/>
        </p:nvSpPr>
        <p:spPr bwMode="auto">
          <a:xfrm>
            <a:off x="8458200" y="4267200"/>
            <a:ext cx="2046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Transport Department</a:t>
            </a:r>
          </a:p>
        </p:txBody>
      </p:sp>
      <p:sp>
        <p:nvSpPr>
          <p:cNvPr id="19519" name="Text Box 63"/>
          <p:cNvSpPr txBox="1">
            <a:spLocks noChangeArrowheads="1"/>
          </p:cNvSpPr>
          <p:nvPr/>
        </p:nvSpPr>
        <p:spPr bwMode="auto">
          <a:xfrm>
            <a:off x="8534400" y="4572000"/>
            <a:ext cx="191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Tourism Department</a:t>
            </a:r>
          </a:p>
        </p:txBody>
      </p:sp>
      <p:sp>
        <p:nvSpPr>
          <p:cNvPr id="19520" name="Text Box 64"/>
          <p:cNvSpPr txBox="1">
            <a:spLocks noChangeArrowheads="1"/>
          </p:cNvSpPr>
          <p:nvPr/>
        </p:nvSpPr>
        <p:spPr bwMode="auto">
          <a:xfrm>
            <a:off x="129541" y="4838700"/>
            <a:ext cx="34291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 smtClean="0">
                <a:solidFill>
                  <a:srgbClr val="0033CC"/>
                </a:solidFill>
                <a:latin typeface="Arial" charset="0"/>
              </a:rPr>
              <a:t>Central &amp; State Agencies</a:t>
            </a:r>
          </a:p>
          <a:p>
            <a:pPr eaLnBrk="1" hangingPunct="1"/>
            <a:r>
              <a:rPr lang="en-US" sz="1400" b="1" dirty="0" smtClean="0">
                <a:solidFill>
                  <a:srgbClr val="0033CC"/>
                </a:solidFill>
                <a:latin typeface="Arial" charset="0"/>
              </a:rPr>
              <a:t>  Surface &amp; Groundwater Departments</a:t>
            </a:r>
          </a:p>
          <a:p>
            <a:pPr eaLnBrk="1" hangingPunct="1"/>
            <a:r>
              <a:rPr lang="en-US" sz="1400" b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sz="1400" b="1" dirty="0" smtClean="0">
                <a:solidFill>
                  <a:srgbClr val="0033CC"/>
                </a:solidFill>
                <a:latin typeface="Arial" charset="0"/>
              </a:rPr>
              <a:t>    Investment Institutions</a:t>
            </a:r>
            <a:endParaRPr lang="en-US" sz="1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9521" name="Text Box 65"/>
          <p:cNvSpPr txBox="1">
            <a:spLocks noChangeArrowheads="1"/>
          </p:cNvSpPr>
          <p:nvPr/>
        </p:nvSpPr>
        <p:spPr bwMode="auto">
          <a:xfrm>
            <a:off x="579120" y="5486400"/>
            <a:ext cx="33874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Arial" charset="0"/>
              </a:rPr>
              <a:t>Ocean Development/CZM Department</a:t>
            </a:r>
          </a:p>
        </p:txBody>
      </p: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2892425" y="1905000"/>
            <a:ext cx="3279775" cy="1905000"/>
            <a:chOff x="862" y="1200"/>
            <a:chExt cx="2066" cy="1200"/>
          </a:xfrm>
        </p:grpSpPr>
        <p:sp>
          <p:nvSpPr>
            <p:cNvPr id="19523" name="Rectangle 67"/>
            <p:cNvSpPr>
              <a:spLocks noChangeArrowheads="1"/>
            </p:cNvSpPr>
            <p:nvPr/>
          </p:nvSpPr>
          <p:spPr bwMode="auto">
            <a:xfrm>
              <a:off x="862" y="1289"/>
              <a:ext cx="455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 dirty="0">
                  <a:solidFill>
                    <a:srgbClr val="336600"/>
                  </a:solidFill>
                  <a:latin typeface="Times New Roman" pitchFamily="18" charset="0"/>
                </a:rPr>
                <a:t>Reservoir</a:t>
              </a:r>
            </a:p>
          </p:txBody>
        </p:sp>
        <p:grpSp>
          <p:nvGrpSpPr>
            <p:cNvPr id="11" name="Group 68"/>
            <p:cNvGrpSpPr>
              <a:grpSpLocks/>
            </p:cNvGrpSpPr>
            <p:nvPr/>
          </p:nvGrpSpPr>
          <p:grpSpPr bwMode="auto">
            <a:xfrm>
              <a:off x="1248" y="1200"/>
              <a:ext cx="1680" cy="1200"/>
              <a:chOff x="1248" y="1200"/>
              <a:chExt cx="1680" cy="1200"/>
            </a:xfrm>
          </p:grpSpPr>
          <p:pic>
            <p:nvPicPr>
              <p:cNvPr id="19525" name="Picture 69" descr="Click To Download"/>
              <p:cNvPicPr preferRelativeResize="0">
                <a:picLocks noChangeArrowheads="1" noCrop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 flipH="1">
                <a:off x="1248" y="1200"/>
                <a:ext cx="624" cy="432"/>
              </a:xfrm>
              <a:prstGeom prst="rect">
                <a:avLst/>
              </a:prstGeom>
              <a:noFill/>
            </p:spPr>
          </p:pic>
          <p:pic>
            <p:nvPicPr>
              <p:cNvPr id="19526" name="Picture 70" descr="Click To Download"/>
              <p:cNvPicPr preferRelativeResize="0">
                <a:picLocks noChangeArrowheads="1" noCrop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 flipH="1">
                <a:off x="2304" y="1968"/>
                <a:ext cx="624" cy="43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4564065" y="3276601"/>
            <a:ext cx="693738" cy="595313"/>
            <a:chOff x="1915" y="2064"/>
            <a:chExt cx="437" cy="375"/>
          </a:xfrm>
        </p:grpSpPr>
        <p:pic>
          <p:nvPicPr>
            <p:cNvPr id="19528" name="Picture 72" descr="Click To Download"/>
            <p:cNvPicPr>
              <a:picLocks noChangeAspect="1" noChangeArrowheads="1" noCrop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2064" y="2064"/>
              <a:ext cx="288" cy="288"/>
            </a:xfrm>
            <a:prstGeom prst="rect">
              <a:avLst/>
            </a:prstGeom>
            <a:noFill/>
          </p:spPr>
        </p:pic>
        <p:sp>
          <p:nvSpPr>
            <p:cNvPr id="19529" name="Rectangle 73"/>
            <p:cNvSpPr>
              <a:spLocks noChangeArrowheads="1"/>
            </p:cNvSpPr>
            <p:nvPr/>
          </p:nvSpPr>
          <p:spPr bwMode="auto">
            <a:xfrm>
              <a:off x="1915" y="2304"/>
              <a:ext cx="39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 dirty="0">
                  <a:solidFill>
                    <a:srgbClr val="993300"/>
                  </a:solidFill>
                  <a:latin typeface="Times New Roman" pitchFamily="18" charset="0"/>
                </a:rPr>
                <a:t>Recreation</a:t>
              </a:r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4191001" y="1600200"/>
            <a:ext cx="993775" cy="623888"/>
            <a:chOff x="1689" y="989"/>
            <a:chExt cx="626" cy="393"/>
          </a:xfrm>
        </p:grpSpPr>
        <p:graphicFrame>
          <p:nvGraphicFramePr>
            <p:cNvPr id="19531" name="Object 75"/>
            <p:cNvGraphicFramePr>
              <a:graphicFrameLocks/>
            </p:cNvGraphicFramePr>
            <p:nvPr/>
          </p:nvGraphicFramePr>
          <p:xfrm>
            <a:off x="1868" y="989"/>
            <a:ext cx="447" cy="232"/>
          </p:xfrm>
          <a:graphic>
            <a:graphicData uri="http://schemas.openxmlformats.org/presentationml/2006/ole">
              <p:oleObj spid="_x0000_s2428" name="Microsoft ClipArt Gallery" r:id="rId14" imgW="3661153" imgH="3565212" progId="">
                <p:embed/>
              </p:oleObj>
            </a:graphicData>
          </a:graphic>
        </p:graphicFrame>
        <p:graphicFrame>
          <p:nvGraphicFramePr>
            <p:cNvPr id="19532" name="Object 76"/>
            <p:cNvGraphicFramePr>
              <a:graphicFrameLocks/>
            </p:cNvGraphicFramePr>
            <p:nvPr/>
          </p:nvGraphicFramePr>
          <p:xfrm>
            <a:off x="1755" y="1070"/>
            <a:ext cx="129" cy="192"/>
          </p:xfrm>
          <a:graphic>
            <a:graphicData uri="http://schemas.openxmlformats.org/presentationml/2006/ole">
              <p:oleObj spid="_x0000_s2429" name="Microsoft ClipArt Gallery" r:id="rId15" imgW="35367120" imgH="36798840" progId="">
                <p:embed/>
              </p:oleObj>
            </a:graphicData>
          </a:graphic>
        </p:graphicFrame>
        <p:sp>
          <p:nvSpPr>
            <p:cNvPr id="19533" name="Rectangle 77"/>
            <p:cNvSpPr>
              <a:spLocks noChangeArrowheads="1"/>
            </p:cNvSpPr>
            <p:nvPr/>
          </p:nvSpPr>
          <p:spPr bwMode="auto">
            <a:xfrm>
              <a:off x="1689" y="1247"/>
              <a:ext cx="43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Hydropower</a:t>
              </a:r>
            </a:p>
          </p:txBody>
        </p:sp>
      </p:grpSp>
      <p:sp>
        <p:nvSpPr>
          <p:cNvPr id="19534" name="Text Box 78"/>
          <p:cNvSpPr txBox="1">
            <a:spLocks noChangeArrowheads="1"/>
          </p:cNvSpPr>
          <p:nvPr/>
        </p:nvSpPr>
        <p:spPr bwMode="auto">
          <a:xfrm>
            <a:off x="8001000" y="1143000"/>
            <a:ext cx="1760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Forest Department</a:t>
            </a:r>
          </a:p>
        </p:txBody>
      </p:sp>
      <p:sp>
        <p:nvSpPr>
          <p:cNvPr id="19535" name="Text Box 79"/>
          <p:cNvSpPr txBox="1">
            <a:spLocks noChangeArrowheads="1"/>
          </p:cNvSpPr>
          <p:nvPr/>
        </p:nvSpPr>
        <p:spPr bwMode="auto">
          <a:xfrm>
            <a:off x="956311" y="5715000"/>
            <a:ext cx="49725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 smtClean="0">
                <a:solidFill>
                  <a:srgbClr val="0033CC"/>
                </a:solidFill>
                <a:latin typeface="Arial" charset="0"/>
              </a:rPr>
              <a:t>Basin Organizations; Other trans-boundary institutions</a:t>
            </a:r>
            <a:endParaRPr lang="en-US" sz="1400" b="1" dirty="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3124200" y="1663839"/>
            <a:ext cx="7086600" cy="5105400"/>
            <a:chOff x="1008" y="1104"/>
            <a:chExt cx="4464" cy="3216"/>
          </a:xfrm>
        </p:grpSpPr>
        <p:pic>
          <p:nvPicPr>
            <p:cNvPr id="19537" name="Picture 81" descr="Click To Download"/>
            <p:cNvPicPr preferRelativeResize="0">
              <a:picLocks noChangeAspect="1" noChangeArrowheads="1" noCrop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 flipH="1">
              <a:off x="3674" y="3153"/>
              <a:ext cx="192" cy="192"/>
            </a:xfrm>
            <a:prstGeom prst="rect">
              <a:avLst/>
            </a:prstGeom>
            <a:noFill/>
          </p:spPr>
        </p:pic>
        <p:grpSp>
          <p:nvGrpSpPr>
            <p:cNvPr id="15" name="Group 82"/>
            <p:cNvGrpSpPr>
              <a:grpSpLocks/>
            </p:cNvGrpSpPr>
            <p:nvPr/>
          </p:nvGrpSpPr>
          <p:grpSpPr bwMode="auto">
            <a:xfrm>
              <a:off x="1008" y="1104"/>
              <a:ext cx="4464" cy="3216"/>
              <a:chOff x="1008" y="1104"/>
              <a:chExt cx="4464" cy="3216"/>
            </a:xfrm>
          </p:grpSpPr>
          <p:pic>
            <p:nvPicPr>
              <p:cNvPr id="19539" name="Picture 83" descr="Click To Download"/>
              <p:cNvPicPr>
                <a:picLocks noChangeAspect="1" noChangeArrowheads="1" noCrop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auto">
              <a:xfrm>
                <a:off x="1296" y="1104"/>
                <a:ext cx="240" cy="240"/>
              </a:xfrm>
              <a:prstGeom prst="rect">
                <a:avLst/>
              </a:prstGeom>
              <a:noFill/>
            </p:spPr>
          </p:pic>
          <p:pic>
            <p:nvPicPr>
              <p:cNvPr id="19540" name="Picture 84" descr="Click To Download"/>
              <p:cNvPicPr>
                <a:picLocks noChangeAspect="1" noChangeArrowheads="1" noCrop="1"/>
              </p:cNvPicPr>
              <p:nvPr/>
            </p:nvPicPr>
            <p:blipFill>
              <a:blip r:embed="rId16" cstate="email"/>
              <a:srcRect/>
              <a:stretch>
                <a:fillRect/>
              </a:stretch>
            </p:blipFill>
            <p:spPr bwMode="auto">
              <a:xfrm>
                <a:off x="2976" y="2352"/>
                <a:ext cx="192" cy="192"/>
              </a:xfrm>
              <a:prstGeom prst="rect">
                <a:avLst/>
              </a:prstGeom>
              <a:noFill/>
            </p:spPr>
          </p:pic>
          <p:sp>
            <p:nvSpPr>
              <p:cNvPr id="19541" name="Rectangle 85"/>
              <p:cNvSpPr>
                <a:spLocks noChangeArrowheads="1"/>
              </p:cNvSpPr>
              <p:nvPr/>
            </p:nvSpPr>
            <p:spPr bwMode="auto">
              <a:xfrm>
                <a:off x="1008" y="1152"/>
                <a:ext cx="309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800">
                    <a:solidFill>
                      <a:srgbClr val="993300"/>
                    </a:solidFill>
                    <a:latin typeface="Times New Roman" pitchFamily="18" charset="0"/>
                  </a:rPr>
                  <a:t>Fishing</a:t>
                </a:r>
              </a:p>
            </p:txBody>
          </p:sp>
          <p:pic>
            <p:nvPicPr>
              <p:cNvPr id="19542" name="Picture 86" descr="Click To Download"/>
              <p:cNvPicPr>
                <a:picLocks noChangeAspect="1" noChangeArrowheads="1" noCrop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auto">
              <a:xfrm>
                <a:off x="4848" y="3840"/>
                <a:ext cx="240" cy="240"/>
              </a:xfrm>
              <a:prstGeom prst="rect">
                <a:avLst/>
              </a:prstGeom>
              <a:noFill/>
            </p:spPr>
          </p:pic>
          <p:pic>
            <p:nvPicPr>
              <p:cNvPr id="19543" name="Picture 87" descr="Click To Download"/>
              <p:cNvPicPr>
                <a:picLocks noChangeAspect="1" noChangeArrowheads="1" noCrop="1"/>
              </p:cNvPicPr>
              <p:nvPr/>
            </p:nvPicPr>
            <p:blipFill>
              <a:blip r:embed="rId18" cstate="email"/>
              <a:srcRect/>
              <a:stretch>
                <a:fillRect/>
              </a:stretch>
            </p:blipFill>
            <p:spPr bwMode="auto">
              <a:xfrm>
                <a:off x="5136" y="3984"/>
                <a:ext cx="336" cy="336"/>
              </a:xfrm>
              <a:prstGeom prst="rect">
                <a:avLst/>
              </a:prstGeom>
              <a:noFill/>
            </p:spPr>
          </p:pic>
          <p:pic>
            <p:nvPicPr>
              <p:cNvPr id="19544" name="Picture 88" descr="Click To Download"/>
              <p:cNvPicPr>
                <a:picLocks noChangeAspect="1" noChangeArrowheads="1" noCrop="1"/>
              </p:cNvPicPr>
              <p:nvPr/>
            </p:nvPicPr>
            <p:blipFill>
              <a:blip r:embed="rId19" cstate="email"/>
              <a:srcRect/>
              <a:stretch>
                <a:fillRect/>
              </a:stretch>
            </p:blipFill>
            <p:spPr bwMode="auto">
              <a:xfrm>
                <a:off x="5075" y="3552"/>
                <a:ext cx="384" cy="384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6" name="Group 89"/>
          <p:cNvGrpSpPr>
            <a:grpSpLocks/>
          </p:cNvGrpSpPr>
          <p:nvPr/>
        </p:nvGrpSpPr>
        <p:grpSpPr bwMode="auto">
          <a:xfrm>
            <a:off x="3962400" y="2438401"/>
            <a:ext cx="838200" cy="900113"/>
            <a:chOff x="1392" y="1488"/>
            <a:chExt cx="528" cy="567"/>
          </a:xfrm>
        </p:grpSpPr>
        <p:pic>
          <p:nvPicPr>
            <p:cNvPr id="19546" name="Picture 90" descr="Click To Download"/>
            <p:cNvPicPr>
              <a:picLocks noChangeAspect="1" noChangeArrowheads="1"/>
            </p:cNvPicPr>
            <p:nvPr/>
          </p:nvPicPr>
          <p:blipFill>
            <a:blip r:embed="rId20" cstate="email"/>
            <a:srcRect/>
            <a:stretch>
              <a:fillRect/>
            </a:stretch>
          </p:blipFill>
          <p:spPr bwMode="auto">
            <a:xfrm>
              <a:off x="1392" y="1488"/>
              <a:ext cx="528" cy="528"/>
            </a:xfrm>
            <a:prstGeom prst="rect">
              <a:avLst/>
            </a:prstGeom>
            <a:noFill/>
          </p:spPr>
        </p:pic>
        <p:sp>
          <p:nvSpPr>
            <p:cNvPr id="19547" name="Rectangle 91"/>
            <p:cNvSpPr>
              <a:spLocks noChangeArrowheads="1"/>
            </p:cNvSpPr>
            <p:nvPr/>
          </p:nvSpPr>
          <p:spPr bwMode="auto">
            <a:xfrm>
              <a:off x="1392" y="1920"/>
              <a:ext cx="43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Rainfed Agr</a:t>
              </a:r>
            </a:p>
          </p:txBody>
        </p:sp>
      </p:grpSp>
      <p:grpSp>
        <p:nvGrpSpPr>
          <p:cNvPr id="17" name="Group 92"/>
          <p:cNvGrpSpPr>
            <a:grpSpLocks/>
          </p:cNvGrpSpPr>
          <p:nvPr/>
        </p:nvGrpSpPr>
        <p:grpSpPr bwMode="auto">
          <a:xfrm>
            <a:off x="3317875" y="2971802"/>
            <a:ext cx="2397125" cy="1371601"/>
            <a:chOff x="1130" y="1968"/>
            <a:chExt cx="1510" cy="864"/>
          </a:xfrm>
        </p:grpSpPr>
        <p:sp>
          <p:nvSpPr>
            <p:cNvPr id="19549" name="Rectangle 93"/>
            <p:cNvSpPr>
              <a:spLocks noChangeArrowheads="1"/>
            </p:cNvSpPr>
            <p:nvPr/>
          </p:nvSpPr>
          <p:spPr bwMode="auto">
            <a:xfrm>
              <a:off x="1178" y="2304"/>
              <a:ext cx="36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 dirty="0">
                  <a:solidFill>
                    <a:srgbClr val="993300"/>
                  </a:solidFill>
                  <a:latin typeface="Times New Roman" pitchFamily="18" charset="0"/>
                </a:rPr>
                <a:t>Livestock</a:t>
              </a:r>
            </a:p>
          </p:txBody>
        </p:sp>
        <p:pic>
          <p:nvPicPr>
            <p:cNvPr id="19550" name="Picture 94" descr="Click To Download"/>
            <p:cNvPicPr>
              <a:picLocks noChangeAspect="1" noChangeArrowheads="1" noCrop="1"/>
            </p:cNvPicPr>
            <p:nvPr/>
          </p:nvPicPr>
          <p:blipFill>
            <a:blip r:embed="rId21" cstate="email"/>
            <a:srcRect/>
            <a:stretch>
              <a:fillRect/>
            </a:stretch>
          </p:blipFill>
          <p:spPr bwMode="auto">
            <a:xfrm>
              <a:off x="1130" y="1968"/>
              <a:ext cx="384" cy="384"/>
            </a:xfrm>
            <a:prstGeom prst="rect">
              <a:avLst/>
            </a:prstGeom>
            <a:noFill/>
          </p:spPr>
        </p:pic>
        <p:pic>
          <p:nvPicPr>
            <p:cNvPr id="19551" name="Picture 95" descr="Click To Download"/>
            <p:cNvPicPr>
              <a:picLocks noChangeAspect="1" noChangeArrowheads="1"/>
            </p:cNvPicPr>
            <p:nvPr/>
          </p:nvPicPr>
          <p:blipFill>
            <a:blip r:embed="rId22" cstate="email"/>
            <a:srcRect/>
            <a:stretch>
              <a:fillRect/>
            </a:stretch>
          </p:blipFill>
          <p:spPr bwMode="auto">
            <a:xfrm>
              <a:off x="2256" y="2448"/>
              <a:ext cx="384" cy="384"/>
            </a:xfrm>
            <a:prstGeom prst="rect">
              <a:avLst/>
            </a:prstGeom>
            <a:noFill/>
          </p:spPr>
        </p:pic>
      </p:grpSp>
      <p:grpSp>
        <p:nvGrpSpPr>
          <p:cNvPr id="18" name="Group 96"/>
          <p:cNvGrpSpPr>
            <a:grpSpLocks/>
          </p:cNvGrpSpPr>
          <p:nvPr/>
        </p:nvGrpSpPr>
        <p:grpSpPr bwMode="auto">
          <a:xfrm>
            <a:off x="5257800" y="1371601"/>
            <a:ext cx="1066800" cy="747713"/>
            <a:chOff x="2352" y="864"/>
            <a:chExt cx="672" cy="471"/>
          </a:xfrm>
        </p:grpSpPr>
        <p:grpSp>
          <p:nvGrpSpPr>
            <p:cNvPr id="19" name="Group 97"/>
            <p:cNvGrpSpPr>
              <a:grpSpLocks/>
            </p:cNvGrpSpPr>
            <p:nvPr/>
          </p:nvGrpSpPr>
          <p:grpSpPr bwMode="auto">
            <a:xfrm>
              <a:off x="2352" y="864"/>
              <a:ext cx="672" cy="336"/>
              <a:chOff x="2352" y="864"/>
              <a:chExt cx="672" cy="336"/>
            </a:xfrm>
          </p:grpSpPr>
          <p:pic>
            <p:nvPicPr>
              <p:cNvPr id="19554" name="Picture 98" descr="Click To Download"/>
              <p:cNvPicPr>
                <a:picLocks noChangeAspect="1" noChangeArrowheads="1" noCrop="1"/>
              </p:cNvPicPr>
              <p:nvPr/>
            </p:nvPicPr>
            <p:blipFill>
              <a:blip r:embed="rId23" cstate="email"/>
              <a:srcRect/>
              <a:stretch>
                <a:fillRect/>
              </a:stretch>
            </p:blipFill>
            <p:spPr bwMode="auto">
              <a:xfrm>
                <a:off x="2352" y="864"/>
                <a:ext cx="336" cy="336"/>
              </a:xfrm>
              <a:prstGeom prst="rect">
                <a:avLst/>
              </a:prstGeom>
              <a:noFill/>
            </p:spPr>
          </p:pic>
          <p:pic>
            <p:nvPicPr>
              <p:cNvPr id="19555" name="Picture 99" descr="Click To Download"/>
              <p:cNvPicPr>
                <a:picLocks noChangeAspect="1" noChangeArrowheads="1" noCrop="1"/>
              </p:cNvPicPr>
              <p:nvPr/>
            </p:nvPicPr>
            <p:blipFill>
              <a:blip r:embed="rId23" cstate="email"/>
              <a:srcRect/>
              <a:stretch>
                <a:fillRect/>
              </a:stretch>
            </p:blipFill>
            <p:spPr bwMode="auto">
              <a:xfrm>
                <a:off x="2688" y="864"/>
                <a:ext cx="336" cy="336"/>
              </a:xfrm>
              <a:prstGeom prst="rect">
                <a:avLst/>
              </a:prstGeom>
              <a:noFill/>
            </p:spPr>
          </p:pic>
        </p:grpSp>
        <p:sp>
          <p:nvSpPr>
            <p:cNvPr id="19556" name="Rectangle 100"/>
            <p:cNvSpPr>
              <a:spLocks noChangeArrowheads="1"/>
            </p:cNvSpPr>
            <p:nvPr/>
          </p:nvSpPr>
          <p:spPr bwMode="auto">
            <a:xfrm>
              <a:off x="2688" y="1200"/>
              <a:ext cx="27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Forest</a:t>
              </a:r>
            </a:p>
          </p:txBody>
        </p:sp>
      </p:grpSp>
      <p:sp>
        <p:nvSpPr>
          <p:cNvPr id="19557" name="Freeform 101"/>
          <p:cNvSpPr>
            <a:spLocks/>
          </p:cNvSpPr>
          <p:nvPr/>
        </p:nvSpPr>
        <p:spPr bwMode="auto">
          <a:xfrm>
            <a:off x="5749925" y="1962151"/>
            <a:ext cx="622300" cy="1882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" y="22"/>
              </a:cxn>
              <a:cxn ang="0">
                <a:pos x="45" y="45"/>
              </a:cxn>
              <a:cxn ang="0">
                <a:pos x="60" y="67"/>
              </a:cxn>
              <a:cxn ang="0">
                <a:pos x="60" y="90"/>
              </a:cxn>
              <a:cxn ang="0">
                <a:pos x="60" y="112"/>
              </a:cxn>
              <a:cxn ang="0">
                <a:pos x="60" y="135"/>
              </a:cxn>
              <a:cxn ang="0">
                <a:pos x="60" y="157"/>
              </a:cxn>
              <a:cxn ang="0">
                <a:pos x="75" y="180"/>
              </a:cxn>
              <a:cxn ang="0">
                <a:pos x="83" y="202"/>
              </a:cxn>
              <a:cxn ang="0">
                <a:pos x="98" y="225"/>
              </a:cxn>
              <a:cxn ang="0">
                <a:pos x="113" y="247"/>
              </a:cxn>
              <a:cxn ang="0">
                <a:pos x="120" y="270"/>
              </a:cxn>
              <a:cxn ang="0">
                <a:pos x="128" y="292"/>
              </a:cxn>
              <a:cxn ang="0">
                <a:pos x="128" y="315"/>
              </a:cxn>
              <a:cxn ang="0">
                <a:pos x="128" y="337"/>
              </a:cxn>
              <a:cxn ang="0">
                <a:pos x="128" y="360"/>
              </a:cxn>
              <a:cxn ang="0">
                <a:pos x="128" y="382"/>
              </a:cxn>
              <a:cxn ang="0">
                <a:pos x="135" y="405"/>
              </a:cxn>
              <a:cxn ang="0">
                <a:pos x="135" y="427"/>
              </a:cxn>
              <a:cxn ang="0">
                <a:pos x="150" y="450"/>
              </a:cxn>
              <a:cxn ang="0">
                <a:pos x="165" y="480"/>
              </a:cxn>
              <a:cxn ang="0">
                <a:pos x="180" y="502"/>
              </a:cxn>
              <a:cxn ang="0">
                <a:pos x="195" y="532"/>
              </a:cxn>
              <a:cxn ang="0">
                <a:pos x="210" y="555"/>
              </a:cxn>
              <a:cxn ang="0">
                <a:pos x="218" y="615"/>
              </a:cxn>
              <a:cxn ang="0">
                <a:pos x="226" y="682"/>
              </a:cxn>
              <a:cxn ang="0">
                <a:pos x="233" y="712"/>
              </a:cxn>
              <a:cxn ang="0">
                <a:pos x="233" y="772"/>
              </a:cxn>
              <a:cxn ang="0">
                <a:pos x="241" y="795"/>
              </a:cxn>
              <a:cxn ang="0">
                <a:pos x="248" y="855"/>
              </a:cxn>
              <a:cxn ang="0">
                <a:pos x="256" y="877"/>
              </a:cxn>
              <a:cxn ang="0">
                <a:pos x="263" y="907"/>
              </a:cxn>
              <a:cxn ang="0">
                <a:pos x="271" y="937"/>
              </a:cxn>
              <a:cxn ang="0">
                <a:pos x="286" y="960"/>
              </a:cxn>
              <a:cxn ang="0">
                <a:pos x="301" y="982"/>
              </a:cxn>
              <a:cxn ang="0">
                <a:pos x="308" y="1005"/>
              </a:cxn>
              <a:cxn ang="0">
                <a:pos x="316" y="1027"/>
              </a:cxn>
              <a:cxn ang="0">
                <a:pos x="331" y="1050"/>
              </a:cxn>
              <a:cxn ang="0">
                <a:pos x="338" y="1072"/>
              </a:cxn>
              <a:cxn ang="0">
                <a:pos x="353" y="1095"/>
              </a:cxn>
              <a:cxn ang="0">
                <a:pos x="361" y="1117"/>
              </a:cxn>
              <a:cxn ang="0">
                <a:pos x="368" y="1140"/>
              </a:cxn>
              <a:cxn ang="0">
                <a:pos x="383" y="1162"/>
              </a:cxn>
              <a:cxn ang="0">
                <a:pos x="391" y="1185"/>
              </a:cxn>
            </a:cxnLst>
            <a:rect l="0" t="0" r="r" b="b"/>
            <a:pathLst>
              <a:path w="392" h="1186">
                <a:moveTo>
                  <a:pt x="0" y="0"/>
                </a:moveTo>
                <a:lnTo>
                  <a:pt x="30" y="22"/>
                </a:lnTo>
                <a:lnTo>
                  <a:pt x="45" y="45"/>
                </a:lnTo>
                <a:lnTo>
                  <a:pt x="60" y="67"/>
                </a:lnTo>
                <a:lnTo>
                  <a:pt x="60" y="90"/>
                </a:lnTo>
                <a:lnTo>
                  <a:pt x="60" y="112"/>
                </a:lnTo>
                <a:lnTo>
                  <a:pt x="60" y="135"/>
                </a:lnTo>
                <a:lnTo>
                  <a:pt x="60" y="157"/>
                </a:lnTo>
                <a:lnTo>
                  <a:pt x="75" y="180"/>
                </a:lnTo>
                <a:lnTo>
                  <a:pt x="83" y="202"/>
                </a:lnTo>
                <a:lnTo>
                  <a:pt x="98" y="225"/>
                </a:lnTo>
                <a:lnTo>
                  <a:pt x="113" y="247"/>
                </a:lnTo>
                <a:lnTo>
                  <a:pt x="120" y="270"/>
                </a:lnTo>
                <a:lnTo>
                  <a:pt x="128" y="292"/>
                </a:lnTo>
                <a:lnTo>
                  <a:pt x="128" y="315"/>
                </a:lnTo>
                <a:lnTo>
                  <a:pt x="128" y="337"/>
                </a:lnTo>
                <a:lnTo>
                  <a:pt x="128" y="360"/>
                </a:lnTo>
                <a:lnTo>
                  <a:pt x="128" y="382"/>
                </a:lnTo>
                <a:lnTo>
                  <a:pt x="135" y="405"/>
                </a:lnTo>
                <a:lnTo>
                  <a:pt x="135" y="427"/>
                </a:lnTo>
                <a:lnTo>
                  <a:pt x="150" y="450"/>
                </a:lnTo>
                <a:lnTo>
                  <a:pt x="165" y="480"/>
                </a:lnTo>
                <a:lnTo>
                  <a:pt x="180" y="502"/>
                </a:lnTo>
                <a:lnTo>
                  <a:pt x="195" y="532"/>
                </a:lnTo>
                <a:lnTo>
                  <a:pt x="210" y="555"/>
                </a:lnTo>
                <a:lnTo>
                  <a:pt x="218" y="615"/>
                </a:lnTo>
                <a:lnTo>
                  <a:pt x="226" y="682"/>
                </a:lnTo>
                <a:lnTo>
                  <a:pt x="233" y="712"/>
                </a:lnTo>
                <a:lnTo>
                  <a:pt x="233" y="772"/>
                </a:lnTo>
                <a:lnTo>
                  <a:pt x="241" y="795"/>
                </a:lnTo>
                <a:lnTo>
                  <a:pt x="248" y="855"/>
                </a:lnTo>
                <a:lnTo>
                  <a:pt x="256" y="877"/>
                </a:lnTo>
                <a:lnTo>
                  <a:pt x="263" y="907"/>
                </a:lnTo>
                <a:lnTo>
                  <a:pt x="271" y="937"/>
                </a:lnTo>
                <a:lnTo>
                  <a:pt x="286" y="960"/>
                </a:lnTo>
                <a:lnTo>
                  <a:pt x="301" y="982"/>
                </a:lnTo>
                <a:lnTo>
                  <a:pt x="308" y="1005"/>
                </a:lnTo>
                <a:lnTo>
                  <a:pt x="316" y="1027"/>
                </a:lnTo>
                <a:lnTo>
                  <a:pt x="331" y="1050"/>
                </a:lnTo>
                <a:lnTo>
                  <a:pt x="338" y="1072"/>
                </a:lnTo>
                <a:lnTo>
                  <a:pt x="353" y="1095"/>
                </a:lnTo>
                <a:lnTo>
                  <a:pt x="361" y="1117"/>
                </a:lnTo>
                <a:lnTo>
                  <a:pt x="368" y="1140"/>
                </a:lnTo>
                <a:lnTo>
                  <a:pt x="383" y="1162"/>
                </a:lnTo>
                <a:lnTo>
                  <a:pt x="391" y="1185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0" name="Group 102"/>
          <p:cNvGrpSpPr>
            <a:grpSpLocks/>
          </p:cNvGrpSpPr>
          <p:nvPr/>
        </p:nvGrpSpPr>
        <p:grpSpPr bwMode="auto">
          <a:xfrm>
            <a:off x="5486400" y="2286000"/>
            <a:ext cx="1219200" cy="1295400"/>
            <a:chOff x="2496" y="1440"/>
            <a:chExt cx="768" cy="816"/>
          </a:xfrm>
        </p:grpSpPr>
        <p:pic>
          <p:nvPicPr>
            <p:cNvPr id="19559" name="Picture 103" descr="Click To Download"/>
            <p:cNvPicPr>
              <a:picLocks noChangeAspect="1" noChangeArrowheads="1" noCrop="1"/>
            </p:cNvPicPr>
            <p:nvPr/>
          </p:nvPicPr>
          <p:blipFill>
            <a:blip r:embed="rId24" cstate="email"/>
            <a:srcRect/>
            <a:stretch>
              <a:fillRect/>
            </a:stretch>
          </p:blipFill>
          <p:spPr bwMode="auto">
            <a:xfrm>
              <a:off x="2976" y="1968"/>
              <a:ext cx="288" cy="288"/>
            </a:xfrm>
            <a:prstGeom prst="rect">
              <a:avLst/>
            </a:prstGeom>
            <a:noFill/>
          </p:spPr>
        </p:pic>
        <p:pic>
          <p:nvPicPr>
            <p:cNvPr id="19560" name="Picture 104" descr="Click To Download"/>
            <p:cNvPicPr>
              <a:picLocks noChangeAspect="1" noChangeArrowheads="1"/>
            </p:cNvPicPr>
            <p:nvPr/>
          </p:nvPicPr>
          <p:blipFill>
            <a:blip r:embed="rId25" cstate="email"/>
            <a:srcRect/>
            <a:stretch>
              <a:fillRect/>
            </a:stretch>
          </p:blipFill>
          <p:spPr bwMode="auto">
            <a:xfrm>
              <a:off x="2496" y="1440"/>
              <a:ext cx="480" cy="480"/>
            </a:xfrm>
            <a:prstGeom prst="rect">
              <a:avLst/>
            </a:prstGeom>
            <a:noFill/>
          </p:spPr>
        </p:pic>
        <p:sp>
          <p:nvSpPr>
            <p:cNvPr id="19561" name="Rectangle 105"/>
            <p:cNvSpPr>
              <a:spLocks noChangeArrowheads="1"/>
            </p:cNvSpPr>
            <p:nvPr/>
          </p:nvSpPr>
          <p:spPr bwMode="auto">
            <a:xfrm>
              <a:off x="2496" y="1872"/>
              <a:ext cx="47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Rural WSS</a:t>
              </a:r>
            </a:p>
          </p:txBody>
        </p:sp>
      </p:grpSp>
      <p:grpSp>
        <p:nvGrpSpPr>
          <p:cNvPr id="21" name="Group 106"/>
          <p:cNvGrpSpPr>
            <a:grpSpLocks/>
          </p:cNvGrpSpPr>
          <p:nvPr/>
        </p:nvGrpSpPr>
        <p:grpSpPr bwMode="auto">
          <a:xfrm>
            <a:off x="5629862" y="3977124"/>
            <a:ext cx="3289300" cy="1874838"/>
            <a:chOff x="2680" y="2563"/>
            <a:chExt cx="2072" cy="1181"/>
          </a:xfrm>
        </p:grpSpPr>
        <p:pic>
          <p:nvPicPr>
            <p:cNvPr id="19563" name="Picture 107" descr="Click To Download"/>
            <p:cNvPicPr>
              <a:picLocks noChangeAspect="1" noChangeArrowheads="1"/>
            </p:cNvPicPr>
            <p:nvPr/>
          </p:nvPicPr>
          <p:blipFill>
            <a:blip r:embed="rId26" cstate="email"/>
            <a:srcRect/>
            <a:stretch>
              <a:fillRect/>
            </a:stretch>
          </p:blipFill>
          <p:spPr bwMode="auto">
            <a:xfrm>
              <a:off x="4368" y="3360"/>
              <a:ext cx="384" cy="384"/>
            </a:xfrm>
            <a:prstGeom prst="rect">
              <a:avLst/>
            </a:prstGeom>
            <a:noFill/>
          </p:spPr>
        </p:pic>
        <p:pic>
          <p:nvPicPr>
            <p:cNvPr id="19564" name="Picture 108" descr="Click To Download"/>
            <p:cNvPicPr>
              <a:picLocks noChangeAspect="1" noChangeArrowheads="1"/>
            </p:cNvPicPr>
            <p:nvPr/>
          </p:nvPicPr>
          <p:blipFill>
            <a:blip r:embed="rId26" cstate="email"/>
            <a:srcRect/>
            <a:stretch>
              <a:fillRect/>
            </a:stretch>
          </p:blipFill>
          <p:spPr bwMode="auto">
            <a:xfrm>
              <a:off x="2688" y="2563"/>
              <a:ext cx="336" cy="336"/>
            </a:xfrm>
            <a:prstGeom prst="rect">
              <a:avLst/>
            </a:prstGeom>
            <a:noFill/>
          </p:spPr>
        </p:pic>
        <p:sp>
          <p:nvSpPr>
            <p:cNvPr id="19565" name="Rectangle 109"/>
            <p:cNvSpPr>
              <a:spLocks noChangeArrowheads="1"/>
            </p:cNvSpPr>
            <p:nvPr/>
          </p:nvSpPr>
          <p:spPr bwMode="auto">
            <a:xfrm>
              <a:off x="2680" y="2867"/>
              <a:ext cx="35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 dirty="0">
                  <a:solidFill>
                    <a:srgbClr val="993300"/>
                  </a:solidFill>
                  <a:latin typeface="Times New Roman" pitchFamily="18" charset="0"/>
                </a:rPr>
                <a:t>Irrigation</a:t>
              </a:r>
            </a:p>
          </p:txBody>
        </p:sp>
      </p:grpSp>
      <p:grpSp>
        <p:nvGrpSpPr>
          <p:cNvPr id="22" name="Group 110"/>
          <p:cNvGrpSpPr>
            <a:grpSpLocks/>
          </p:cNvGrpSpPr>
          <p:nvPr/>
        </p:nvGrpSpPr>
        <p:grpSpPr bwMode="auto">
          <a:xfrm>
            <a:off x="1621049" y="1831977"/>
            <a:ext cx="7185025" cy="4572000"/>
            <a:chOff x="178" y="1191"/>
            <a:chExt cx="4526" cy="2880"/>
          </a:xfrm>
        </p:grpSpPr>
        <p:sp>
          <p:nvSpPr>
            <p:cNvPr id="19567" name="Rectangle 111"/>
            <p:cNvSpPr>
              <a:spLocks noChangeArrowheads="1"/>
            </p:cNvSpPr>
            <p:nvPr/>
          </p:nvSpPr>
          <p:spPr bwMode="auto">
            <a:xfrm>
              <a:off x="2389" y="3389"/>
              <a:ext cx="589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rgbClr val="336600"/>
                  </a:solidFill>
                  <a:latin typeface="Times New Roman" pitchFamily="18" charset="0"/>
                </a:rPr>
                <a:t>Groundwater</a:t>
              </a:r>
            </a:p>
          </p:txBody>
        </p:sp>
        <p:sp>
          <p:nvSpPr>
            <p:cNvPr id="19569" name="Rectangle 113"/>
            <p:cNvSpPr>
              <a:spLocks noChangeArrowheads="1"/>
            </p:cNvSpPr>
            <p:nvPr/>
          </p:nvSpPr>
          <p:spPr bwMode="auto">
            <a:xfrm>
              <a:off x="922" y="3001"/>
              <a:ext cx="68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Infiltration / Recharge</a:t>
              </a:r>
            </a:p>
          </p:txBody>
        </p:sp>
        <p:sp>
          <p:nvSpPr>
            <p:cNvPr id="19570" name="Rectangle 114"/>
            <p:cNvSpPr>
              <a:spLocks noChangeArrowheads="1"/>
            </p:cNvSpPr>
            <p:nvPr/>
          </p:nvSpPr>
          <p:spPr bwMode="auto">
            <a:xfrm>
              <a:off x="1620" y="3301"/>
              <a:ext cx="67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Base Flow / Pumping</a:t>
              </a:r>
            </a:p>
          </p:txBody>
        </p:sp>
        <p:sp>
          <p:nvSpPr>
            <p:cNvPr id="19571" name="Rectangle 115"/>
            <p:cNvSpPr>
              <a:spLocks noChangeArrowheads="1"/>
            </p:cNvSpPr>
            <p:nvPr/>
          </p:nvSpPr>
          <p:spPr bwMode="auto">
            <a:xfrm>
              <a:off x="178" y="2482"/>
              <a:ext cx="63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Groundwater Inflow</a:t>
              </a:r>
            </a:p>
          </p:txBody>
        </p:sp>
        <p:sp>
          <p:nvSpPr>
            <p:cNvPr id="19572" name="Rectangle 116"/>
            <p:cNvSpPr>
              <a:spLocks noChangeArrowheads="1"/>
            </p:cNvSpPr>
            <p:nvPr/>
          </p:nvSpPr>
          <p:spPr bwMode="auto">
            <a:xfrm>
              <a:off x="3936" y="3936"/>
              <a:ext cx="68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Groundwater Outflow</a:t>
              </a:r>
            </a:p>
          </p:txBody>
        </p:sp>
        <p:sp>
          <p:nvSpPr>
            <p:cNvPr id="19573" name="Freeform 117"/>
            <p:cNvSpPr>
              <a:spLocks/>
            </p:cNvSpPr>
            <p:nvPr/>
          </p:nvSpPr>
          <p:spPr bwMode="auto">
            <a:xfrm>
              <a:off x="3099" y="1363"/>
              <a:ext cx="292" cy="287"/>
            </a:xfrm>
            <a:custGeom>
              <a:avLst/>
              <a:gdLst/>
              <a:ahLst/>
              <a:cxnLst>
                <a:cxn ang="0">
                  <a:pos x="19" y="282"/>
                </a:cxn>
                <a:cxn ang="0">
                  <a:pos x="42" y="214"/>
                </a:cxn>
                <a:cxn ang="0">
                  <a:pos x="48" y="209"/>
                </a:cxn>
                <a:cxn ang="0">
                  <a:pos x="53" y="203"/>
                </a:cxn>
                <a:cxn ang="0">
                  <a:pos x="60" y="198"/>
                </a:cxn>
                <a:cxn ang="0">
                  <a:pos x="65" y="192"/>
                </a:cxn>
                <a:cxn ang="0">
                  <a:pos x="71" y="186"/>
                </a:cxn>
                <a:cxn ang="0">
                  <a:pos x="76" y="181"/>
                </a:cxn>
                <a:cxn ang="0">
                  <a:pos x="80" y="174"/>
                </a:cxn>
                <a:cxn ang="0">
                  <a:pos x="87" y="164"/>
                </a:cxn>
                <a:cxn ang="0">
                  <a:pos x="94" y="154"/>
                </a:cxn>
                <a:cxn ang="0">
                  <a:pos x="96" y="146"/>
                </a:cxn>
                <a:cxn ang="0">
                  <a:pos x="100" y="137"/>
                </a:cxn>
                <a:cxn ang="0">
                  <a:pos x="104" y="130"/>
                </a:cxn>
                <a:cxn ang="0">
                  <a:pos x="109" y="122"/>
                </a:cxn>
                <a:cxn ang="0">
                  <a:pos x="113" y="115"/>
                </a:cxn>
                <a:cxn ang="0">
                  <a:pos x="117" y="109"/>
                </a:cxn>
                <a:cxn ang="0">
                  <a:pos x="120" y="99"/>
                </a:cxn>
                <a:cxn ang="0">
                  <a:pos x="123" y="91"/>
                </a:cxn>
                <a:cxn ang="0">
                  <a:pos x="126" y="83"/>
                </a:cxn>
                <a:cxn ang="0">
                  <a:pos x="129" y="74"/>
                </a:cxn>
                <a:cxn ang="0">
                  <a:pos x="131" y="65"/>
                </a:cxn>
                <a:cxn ang="0">
                  <a:pos x="134" y="57"/>
                </a:cxn>
                <a:cxn ang="0">
                  <a:pos x="135" y="48"/>
                </a:cxn>
                <a:cxn ang="0">
                  <a:pos x="136" y="38"/>
                </a:cxn>
                <a:cxn ang="0">
                  <a:pos x="136" y="27"/>
                </a:cxn>
                <a:cxn ang="0">
                  <a:pos x="135" y="16"/>
                </a:cxn>
                <a:cxn ang="0">
                  <a:pos x="134" y="6"/>
                </a:cxn>
                <a:cxn ang="0">
                  <a:pos x="291" y="128"/>
                </a:cxn>
                <a:cxn ang="0">
                  <a:pos x="279" y="126"/>
                </a:cxn>
                <a:cxn ang="0">
                  <a:pos x="269" y="124"/>
                </a:cxn>
                <a:cxn ang="0">
                  <a:pos x="257" y="123"/>
                </a:cxn>
                <a:cxn ang="0">
                  <a:pos x="248" y="126"/>
                </a:cxn>
                <a:cxn ang="0">
                  <a:pos x="239" y="128"/>
                </a:cxn>
                <a:cxn ang="0">
                  <a:pos x="229" y="131"/>
                </a:cxn>
                <a:cxn ang="0">
                  <a:pos x="221" y="134"/>
                </a:cxn>
                <a:cxn ang="0">
                  <a:pos x="214" y="138"/>
                </a:cxn>
                <a:cxn ang="0">
                  <a:pos x="208" y="143"/>
                </a:cxn>
                <a:cxn ang="0">
                  <a:pos x="200" y="147"/>
                </a:cxn>
                <a:cxn ang="0">
                  <a:pos x="194" y="153"/>
                </a:cxn>
                <a:cxn ang="0">
                  <a:pos x="188" y="157"/>
                </a:cxn>
                <a:cxn ang="0">
                  <a:pos x="182" y="162"/>
                </a:cxn>
                <a:cxn ang="0">
                  <a:pos x="176" y="168"/>
                </a:cxn>
                <a:cxn ang="0">
                  <a:pos x="170" y="174"/>
                </a:cxn>
                <a:cxn ang="0">
                  <a:pos x="165" y="179"/>
                </a:cxn>
                <a:cxn ang="0">
                  <a:pos x="159" y="184"/>
                </a:cxn>
                <a:cxn ang="0">
                  <a:pos x="152" y="190"/>
                </a:cxn>
                <a:cxn ang="0">
                  <a:pos x="147" y="195"/>
                </a:cxn>
                <a:cxn ang="0">
                  <a:pos x="141" y="200"/>
                </a:cxn>
                <a:cxn ang="0">
                  <a:pos x="135" y="205"/>
                </a:cxn>
                <a:cxn ang="0">
                  <a:pos x="130" y="211"/>
                </a:cxn>
                <a:cxn ang="0">
                  <a:pos x="123" y="217"/>
                </a:cxn>
                <a:cxn ang="0">
                  <a:pos x="117" y="221"/>
                </a:cxn>
                <a:cxn ang="0">
                  <a:pos x="112" y="228"/>
                </a:cxn>
                <a:cxn ang="0">
                  <a:pos x="107" y="233"/>
                </a:cxn>
                <a:cxn ang="0">
                  <a:pos x="102" y="240"/>
                </a:cxn>
                <a:cxn ang="0">
                  <a:pos x="97" y="245"/>
                </a:cxn>
                <a:cxn ang="0">
                  <a:pos x="91" y="251"/>
                </a:cxn>
              </a:cxnLst>
              <a:rect l="0" t="0" r="r" b="b"/>
              <a:pathLst>
                <a:path w="292" h="287">
                  <a:moveTo>
                    <a:pt x="90" y="256"/>
                  </a:moveTo>
                  <a:lnTo>
                    <a:pt x="126" y="286"/>
                  </a:lnTo>
                  <a:lnTo>
                    <a:pt x="19" y="282"/>
                  </a:lnTo>
                  <a:lnTo>
                    <a:pt x="0" y="178"/>
                  </a:lnTo>
                  <a:lnTo>
                    <a:pt x="43" y="214"/>
                  </a:lnTo>
                  <a:lnTo>
                    <a:pt x="42" y="214"/>
                  </a:lnTo>
                  <a:lnTo>
                    <a:pt x="45" y="213"/>
                  </a:lnTo>
                  <a:lnTo>
                    <a:pt x="47" y="211"/>
                  </a:lnTo>
                  <a:lnTo>
                    <a:pt x="48" y="209"/>
                  </a:lnTo>
                  <a:lnTo>
                    <a:pt x="50" y="207"/>
                  </a:lnTo>
                  <a:lnTo>
                    <a:pt x="52" y="205"/>
                  </a:lnTo>
                  <a:lnTo>
                    <a:pt x="53" y="203"/>
                  </a:lnTo>
                  <a:lnTo>
                    <a:pt x="56" y="201"/>
                  </a:lnTo>
                  <a:lnTo>
                    <a:pt x="58" y="199"/>
                  </a:lnTo>
                  <a:lnTo>
                    <a:pt x="60" y="198"/>
                  </a:lnTo>
                  <a:lnTo>
                    <a:pt x="62" y="195"/>
                  </a:lnTo>
                  <a:lnTo>
                    <a:pt x="64" y="194"/>
                  </a:lnTo>
                  <a:lnTo>
                    <a:pt x="65" y="192"/>
                  </a:lnTo>
                  <a:lnTo>
                    <a:pt x="67" y="190"/>
                  </a:lnTo>
                  <a:lnTo>
                    <a:pt x="69" y="188"/>
                  </a:lnTo>
                  <a:lnTo>
                    <a:pt x="71" y="186"/>
                  </a:lnTo>
                  <a:lnTo>
                    <a:pt x="72" y="184"/>
                  </a:lnTo>
                  <a:lnTo>
                    <a:pt x="74" y="182"/>
                  </a:lnTo>
                  <a:lnTo>
                    <a:pt x="76" y="181"/>
                  </a:lnTo>
                  <a:lnTo>
                    <a:pt x="78" y="178"/>
                  </a:lnTo>
                  <a:lnTo>
                    <a:pt x="79" y="176"/>
                  </a:lnTo>
                  <a:lnTo>
                    <a:pt x="80" y="174"/>
                  </a:lnTo>
                  <a:lnTo>
                    <a:pt x="82" y="172"/>
                  </a:lnTo>
                  <a:lnTo>
                    <a:pt x="83" y="170"/>
                  </a:lnTo>
                  <a:lnTo>
                    <a:pt x="87" y="164"/>
                  </a:lnTo>
                  <a:lnTo>
                    <a:pt x="91" y="158"/>
                  </a:lnTo>
                  <a:lnTo>
                    <a:pt x="92" y="155"/>
                  </a:lnTo>
                  <a:lnTo>
                    <a:pt x="94" y="154"/>
                  </a:lnTo>
                  <a:lnTo>
                    <a:pt x="94" y="150"/>
                  </a:lnTo>
                  <a:lnTo>
                    <a:pt x="96" y="148"/>
                  </a:lnTo>
                  <a:lnTo>
                    <a:pt x="96" y="146"/>
                  </a:lnTo>
                  <a:lnTo>
                    <a:pt x="97" y="143"/>
                  </a:lnTo>
                  <a:lnTo>
                    <a:pt x="98" y="140"/>
                  </a:lnTo>
                  <a:lnTo>
                    <a:pt x="100" y="137"/>
                  </a:lnTo>
                  <a:lnTo>
                    <a:pt x="101" y="135"/>
                  </a:lnTo>
                  <a:lnTo>
                    <a:pt x="102" y="132"/>
                  </a:lnTo>
                  <a:lnTo>
                    <a:pt x="104" y="130"/>
                  </a:lnTo>
                  <a:lnTo>
                    <a:pt x="106" y="127"/>
                  </a:lnTo>
                  <a:lnTo>
                    <a:pt x="107" y="125"/>
                  </a:lnTo>
                  <a:lnTo>
                    <a:pt x="109" y="122"/>
                  </a:lnTo>
                  <a:lnTo>
                    <a:pt x="110" y="120"/>
                  </a:lnTo>
                  <a:lnTo>
                    <a:pt x="112" y="118"/>
                  </a:lnTo>
                  <a:lnTo>
                    <a:pt x="113" y="115"/>
                  </a:lnTo>
                  <a:lnTo>
                    <a:pt x="114" y="113"/>
                  </a:lnTo>
                  <a:lnTo>
                    <a:pt x="115" y="111"/>
                  </a:lnTo>
                  <a:lnTo>
                    <a:pt x="117" y="109"/>
                  </a:lnTo>
                  <a:lnTo>
                    <a:pt x="118" y="106"/>
                  </a:lnTo>
                  <a:lnTo>
                    <a:pt x="119" y="103"/>
                  </a:lnTo>
                  <a:lnTo>
                    <a:pt x="120" y="99"/>
                  </a:lnTo>
                  <a:lnTo>
                    <a:pt x="121" y="97"/>
                  </a:lnTo>
                  <a:lnTo>
                    <a:pt x="122" y="94"/>
                  </a:lnTo>
                  <a:lnTo>
                    <a:pt x="123" y="91"/>
                  </a:lnTo>
                  <a:lnTo>
                    <a:pt x="125" y="88"/>
                  </a:lnTo>
                  <a:lnTo>
                    <a:pt x="125" y="86"/>
                  </a:lnTo>
                  <a:lnTo>
                    <a:pt x="126" y="83"/>
                  </a:lnTo>
                  <a:lnTo>
                    <a:pt x="128" y="80"/>
                  </a:lnTo>
                  <a:lnTo>
                    <a:pt x="128" y="77"/>
                  </a:lnTo>
                  <a:lnTo>
                    <a:pt x="129" y="74"/>
                  </a:lnTo>
                  <a:lnTo>
                    <a:pt x="130" y="71"/>
                  </a:lnTo>
                  <a:lnTo>
                    <a:pt x="131" y="68"/>
                  </a:lnTo>
                  <a:lnTo>
                    <a:pt x="131" y="65"/>
                  </a:lnTo>
                  <a:lnTo>
                    <a:pt x="132" y="62"/>
                  </a:lnTo>
                  <a:lnTo>
                    <a:pt x="133" y="60"/>
                  </a:lnTo>
                  <a:lnTo>
                    <a:pt x="134" y="57"/>
                  </a:lnTo>
                  <a:lnTo>
                    <a:pt x="134" y="54"/>
                  </a:lnTo>
                  <a:lnTo>
                    <a:pt x="135" y="51"/>
                  </a:lnTo>
                  <a:lnTo>
                    <a:pt x="135" y="48"/>
                  </a:lnTo>
                  <a:lnTo>
                    <a:pt x="136" y="44"/>
                  </a:lnTo>
                  <a:lnTo>
                    <a:pt x="136" y="41"/>
                  </a:lnTo>
                  <a:lnTo>
                    <a:pt x="136" y="38"/>
                  </a:lnTo>
                  <a:lnTo>
                    <a:pt x="136" y="34"/>
                  </a:lnTo>
                  <a:lnTo>
                    <a:pt x="136" y="31"/>
                  </a:lnTo>
                  <a:lnTo>
                    <a:pt x="136" y="27"/>
                  </a:lnTo>
                  <a:lnTo>
                    <a:pt x="136" y="24"/>
                  </a:lnTo>
                  <a:lnTo>
                    <a:pt x="136" y="20"/>
                  </a:lnTo>
                  <a:lnTo>
                    <a:pt x="135" y="16"/>
                  </a:lnTo>
                  <a:lnTo>
                    <a:pt x="135" y="13"/>
                  </a:lnTo>
                  <a:lnTo>
                    <a:pt x="134" y="9"/>
                  </a:lnTo>
                  <a:lnTo>
                    <a:pt x="134" y="6"/>
                  </a:lnTo>
                  <a:lnTo>
                    <a:pt x="133" y="2"/>
                  </a:lnTo>
                  <a:lnTo>
                    <a:pt x="133" y="0"/>
                  </a:lnTo>
                  <a:lnTo>
                    <a:pt x="291" y="128"/>
                  </a:lnTo>
                  <a:lnTo>
                    <a:pt x="287" y="128"/>
                  </a:lnTo>
                  <a:lnTo>
                    <a:pt x="283" y="127"/>
                  </a:lnTo>
                  <a:lnTo>
                    <a:pt x="279" y="126"/>
                  </a:lnTo>
                  <a:lnTo>
                    <a:pt x="276" y="125"/>
                  </a:lnTo>
                  <a:lnTo>
                    <a:pt x="272" y="125"/>
                  </a:lnTo>
                  <a:lnTo>
                    <a:pt x="269" y="124"/>
                  </a:lnTo>
                  <a:lnTo>
                    <a:pt x="264" y="124"/>
                  </a:lnTo>
                  <a:lnTo>
                    <a:pt x="260" y="123"/>
                  </a:lnTo>
                  <a:lnTo>
                    <a:pt x="257" y="123"/>
                  </a:lnTo>
                  <a:lnTo>
                    <a:pt x="254" y="124"/>
                  </a:lnTo>
                  <a:lnTo>
                    <a:pt x="250" y="125"/>
                  </a:lnTo>
                  <a:lnTo>
                    <a:pt x="248" y="126"/>
                  </a:lnTo>
                  <a:lnTo>
                    <a:pt x="244" y="126"/>
                  </a:lnTo>
                  <a:lnTo>
                    <a:pt x="241" y="127"/>
                  </a:lnTo>
                  <a:lnTo>
                    <a:pt x="239" y="128"/>
                  </a:lnTo>
                  <a:lnTo>
                    <a:pt x="235" y="128"/>
                  </a:lnTo>
                  <a:lnTo>
                    <a:pt x="232" y="130"/>
                  </a:lnTo>
                  <a:lnTo>
                    <a:pt x="229" y="131"/>
                  </a:lnTo>
                  <a:lnTo>
                    <a:pt x="226" y="132"/>
                  </a:lnTo>
                  <a:lnTo>
                    <a:pt x="224" y="133"/>
                  </a:lnTo>
                  <a:lnTo>
                    <a:pt x="221" y="134"/>
                  </a:lnTo>
                  <a:lnTo>
                    <a:pt x="219" y="136"/>
                  </a:lnTo>
                  <a:lnTo>
                    <a:pt x="217" y="137"/>
                  </a:lnTo>
                  <a:lnTo>
                    <a:pt x="214" y="138"/>
                  </a:lnTo>
                  <a:lnTo>
                    <a:pt x="212" y="141"/>
                  </a:lnTo>
                  <a:lnTo>
                    <a:pt x="210" y="142"/>
                  </a:lnTo>
                  <a:lnTo>
                    <a:pt x="208" y="143"/>
                  </a:lnTo>
                  <a:lnTo>
                    <a:pt x="205" y="144"/>
                  </a:lnTo>
                  <a:lnTo>
                    <a:pt x="203" y="146"/>
                  </a:lnTo>
                  <a:lnTo>
                    <a:pt x="200" y="147"/>
                  </a:lnTo>
                  <a:lnTo>
                    <a:pt x="198" y="149"/>
                  </a:lnTo>
                  <a:lnTo>
                    <a:pt x="196" y="150"/>
                  </a:lnTo>
                  <a:lnTo>
                    <a:pt x="194" y="153"/>
                  </a:lnTo>
                  <a:lnTo>
                    <a:pt x="192" y="154"/>
                  </a:lnTo>
                  <a:lnTo>
                    <a:pt x="190" y="155"/>
                  </a:lnTo>
                  <a:lnTo>
                    <a:pt x="188" y="157"/>
                  </a:lnTo>
                  <a:lnTo>
                    <a:pt x="186" y="159"/>
                  </a:lnTo>
                  <a:lnTo>
                    <a:pt x="183" y="160"/>
                  </a:lnTo>
                  <a:lnTo>
                    <a:pt x="182" y="162"/>
                  </a:lnTo>
                  <a:lnTo>
                    <a:pt x="180" y="165"/>
                  </a:lnTo>
                  <a:lnTo>
                    <a:pt x="177" y="167"/>
                  </a:lnTo>
                  <a:lnTo>
                    <a:pt x="176" y="168"/>
                  </a:lnTo>
                  <a:lnTo>
                    <a:pt x="174" y="170"/>
                  </a:lnTo>
                  <a:lnTo>
                    <a:pt x="172" y="171"/>
                  </a:lnTo>
                  <a:lnTo>
                    <a:pt x="170" y="174"/>
                  </a:lnTo>
                  <a:lnTo>
                    <a:pt x="168" y="176"/>
                  </a:lnTo>
                  <a:lnTo>
                    <a:pt x="166" y="178"/>
                  </a:lnTo>
                  <a:lnTo>
                    <a:pt x="165" y="179"/>
                  </a:lnTo>
                  <a:lnTo>
                    <a:pt x="162" y="181"/>
                  </a:lnTo>
                  <a:lnTo>
                    <a:pt x="161" y="183"/>
                  </a:lnTo>
                  <a:lnTo>
                    <a:pt x="159" y="184"/>
                  </a:lnTo>
                  <a:lnTo>
                    <a:pt x="157" y="187"/>
                  </a:lnTo>
                  <a:lnTo>
                    <a:pt x="155" y="188"/>
                  </a:lnTo>
                  <a:lnTo>
                    <a:pt x="152" y="190"/>
                  </a:lnTo>
                  <a:lnTo>
                    <a:pt x="151" y="192"/>
                  </a:lnTo>
                  <a:lnTo>
                    <a:pt x="149" y="193"/>
                  </a:lnTo>
                  <a:lnTo>
                    <a:pt x="147" y="195"/>
                  </a:lnTo>
                  <a:lnTo>
                    <a:pt x="145" y="197"/>
                  </a:lnTo>
                  <a:lnTo>
                    <a:pt x="143" y="198"/>
                  </a:lnTo>
                  <a:lnTo>
                    <a:pt x="141" y="200"/>
                  </a:lnTo>
                  <a:lnTo>
                    <a:pt x="140" y="202"/>
                  </a:lnTo>
                  <a:lnTo>
                    <a:pt x="138" y="204"/>
                  </a:lnTo>
                  <a:lnTo>
                    <a:pt x="135" y="205"/>
                  </a:lnTo>
                  <a:lnTo>
                    <a:pt x="133" y="207"/>
                  </a:lnTo>
                  <a:lnTo>
                    <a:pt x="131" y="209"/>
                  </a:lnTo>
                  <a:lnTo>
                    <a:pt x="130" y="211"/>
                  </a:lnTo>
                  <a:lnTo>
                    <a:pt x="127" y="213"/>
                  </a:lnTo>
                  <a:lnTo>
                    <a:pt x="125" y="215"/>
                  </a:lnTo>
                  <a:lnTo>
                    <a:pt x="123" y="217"/>
                  </a:lnTo>
                  <a:lnTo>
                    <a:pt x="122" y="219"/>
                  </a:lnTo>
                  <a:lnTo>
                    <a:pt x="119" y="220"/>
                  </a:lnTo>
                  <a:lnTo>
                    <a:pt x="117" y="221"/>
                  </a:lnTo>
                  <a:lnTo>
                    <a:pt x="115" y="224"/>
                  </a:lnTo>
                  <a:lnTo>
                    <a:pt x="113" y="225"/>
                  </a:lnTo>
                  <a:lnTo>
                    <a:pt x="112" y="228"/>
                  </a:lnTo>
                  <a:lnTo>
                    <a:pt x="110" y="229"/>
                  </a:lnTo>
                  <a:lnTo>
                    <a:pt x="108" y="231"/>
                  </a:lnTo>
                  <a:lnTo>
                    <a:pt x="107" y="233"/>
                  </a:lnTo>
                  <a:lnTo>
                    <a:pt x="104" y="235"/>
                  </a:lnTo>
                  <a:lnTo>
                    <a:pt x="103" y="237"/>
                  </a:lnTo>
                  <a:lnTo>
                    <a:pt x="102" y="240"/>
                  </a:lnTo>
                  <a:lnTo>
                    <a:pt x="100" y="242"/>
                  </a:lnTo>
                  <a:lnTo>
                    <a:pt x="98" y="243"/>
                  </a:lnTo>
                  <a:lnTo>
                    <a:pt x="97" y="245"/>
                  </a:lnTo>
                  <a:lnTo>
                    <a:pt x="95" y="247"/>
                  </a:lnTo>
                  <a:lnTo>
                    <a:pt x="94" y="249"/>
                  </a:lnTo>
                  <a:lnTo>
                    <a:pt x="91" y="251"/>
                  </a:lnTo>
                  <a:lnTo>
                    <a:pt x="88" y="255"/>
                  </a:lnTo>
                  <a:lnTo>
                    <a:pt x="90" y="25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25400" cap="rnd" cmpd="sng">
              <a:solidFill>
                <a:srgbClr val="009999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Rectangle 118"/>
            <p:cNvSpPr>
              <a:spLocks noChangeArrowheads="1"/>
            </p:cNvSpPr>
            <p:nvPr/>
          </p:nvSpPr>
          <p:spPr bwMode="auto">
            <a:xfrm>
              <a:off x="3246" y="1521"/>
              <a:ext cx="29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Runoff</a:t>
              </a:r>
            </a:p>
          </p:txBody>
        </p:sp>
        <p:pic>
          <p:nvPicPr>
            <p:cNvPr id="19576" name="Picture 120" descr="Click To Download"/>
            <p:cNvPicPr>
              <a:picLocks noChangeAspect="1" noChangeArrowheads="1" noCrop="1"/>
            </p:cNvPicPr>
            <p:nvPr/>
          </p:nvPicPr>
          <p:blipFill>
            <a:blip r:embed="rId27" cstate="email"/>
            <a:srcRect/>
            <a:stretch>
              <a:fillRect/>
            </a:stretch>
          </p:blipFill>
          <p:spPr bwMode="auto">
            <a:xfrm>
              <a:off x="384" y="1968"/>
              <a:ext cx="480" cy="480"/>
            </a:xfrm>
            <a:prstGeom prst="rect">
              <a:avLst/>
            </a:prstGeom>
            <a:noFill/>
          </p:spPr>
        </p:pic>
        <p:pic>
          <p:nvPicPr>
            <p:cNvPr id="19577" name="Picture 121" descr="Click To Download"/>
            <p:cNvPicPr>
              <a:picLocks noChangeAspect="1" noChangeArrowheads="1" noCrop="1"/>
            </p:cNvPicPr>
            <p:nvPr/>
          </p:nvPicPr>
          <p:blipFill>
            <a:blip r:embed="rId27" cstate="email"/>
            <a:srcRect/>
            <a:stretch>
              <a:fillRect/>
            </a:stretch>
          </p:blipFill>
          <p:spPr bwMode="auto">
            <a:xfrm rot="5400000">
              <a:off x="960" y="2400"/>
              <a:ext cx="480" cy="480"/>
            </a:xfrm>
            <a:prstGeom prst="rect">
              <a:avLst/>
            </a:prstGeom>
            <a:noFill/>
          </p:spPr>
        </p:pic>
        <p:pic>
          <p:nvPicPr>
            <p:cNvPr id="19578" name="Picture 122" descr="Click To Download"/>
            <p:cNvPicPr>
              <a:picLocks noChangeAspect="1" noChangeArrowheads="1" noCrop="1"/>
            </p:cNvPicPr>
            <p:nvPr/>
          </p:nvPicPr>
          <p:blipFill>
            <a:blip r:embed="rId27" cstate="email"/>
            <a:srcRect/>
            <a:stretch>
              <a:fillRect/>
            </a:stretch>
          </p:blipFill>
          <p:spPr bwMode="auto">
            <a:xfrm rot="16200000">
              <a:off x="1680" y="2736"/>
              <a:ext cx="480" cy="480"/>
            </a:xfrm>
            <a:prstGeom prst="rect">
              <a:avLst/>
            </a:prstGeom>
            <a:noFill/>
          </p:spPr>
        </p:pic>
        <p:pic>
          <p:nvPicPr>
            <p:cNvPr id="19579" name="Picture 123" descr="Click To Download"/>
            <p:cNvPicPr>
              <a:picLocks noChangeAspect="1" noChangeArrowheads="1" noCrop="1"/>
            </p:cNvPicPr>
            <p:nvPr/>
          </p:nvPicPr>
          <p:blipFill>
            <a:blip r:embed="rId28" cstate="email"/>
            <a:srcRect/>
            <a:stretch>
              <a:fillRect/>
            </a:stretch>
          </p:blipFill>
          <p:spPr bwMode="auto">
            <a:xfrm>
              <a:off x="4464" y="3744"/>
              <a:ext cx="240" cy="240"/>
            </a:xfrm>
            <a:prstGeom prst="rect">
              <a:avLst/>
            </a:prstGeom>
            <a:noFill/>
          </p:spPr>
        </p:pic>
        <p:sp>
          <p:nvSpPr>
            <p:cNvPr id="19568" name="Freeform 112"/>
            <p:cNvSpPr>
              <a:spLocks/>
            </p:cNvSpPr>
            <p:nvPr/>
          </p:nvSpPr>
          <p:spPr bwMode="auto">
            <a:xfrm>
              <a:off x="441" y="1191"/>
              <a:ext cx="1145" cy="83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91" y="146"/>
                </a:cxn>
                <a:cxn ang="0">
                  <a:pos x="310" y="166"/>
                </a:cxn>
                <a:cxn ang="0">
                  <a:pos x="335" y="186"/>
                </a:cxn>
                <a:cxn ang="0">
                  <a:pos x="356" y="209"/>
                </a:cxn>
                <a:cxn ang="0">
                  <a:pos x="379" y="228"/>
                </a:cxn>
                <a:cxn ang="0">
                  <a:pos x="403" y="250"/>
                </a:cxn>
                <a:cxn ang="0">
                  <a:pos x="423" y="268"/>
                </a:cxn>
                <a:cxn ang="0">
                  <a:pos x="449" y="287"/>
                </a:cxn>
                <a:cxn ang="0">
                  <a:pos x="491" y="317"/>
                </a:cxn>
                <a:cxn ang="0">
                  <a:pos x="531" y="346"/>
                </a:cxn>
                <a:cxn ang="0">
                  <a:pos x="561" y="362"/>
                </a:cxn>
                <a:cxn ang="0">
                  <a:pos x="593" y="380"/>
                </a:cxn>
                <a:cxn ang="0">
                  <a:pos x="625" y="400"/>
                </a:cxn>
                <a:cxn ang="0">
                  <a:pos x="654" y="422"/>
                </a:cxn>
                <a:cxn ang="0">
                  <a:pos x="681" y="441"/>
                </a:cxn>
                <a:cxn ang="0">
                  <a:pos x="706" y="460"/>
                </a:cxn>
                <a:cxn ang="0">
                  <a:pos x="746" y="480"/>
                </a:cxn>
                <a:cxn ang="0">
                  <a:pos x="777" y="497"/>
                </a:cxn>
                <a:cxn ang="0">
                  <a:pos x="811" y="515"/>
                </a:cxn>
                <a:cxn ang="0">
                  <a:pos x="846" y="533"/>
                </a:cxn>
                <a:cxn ang="0">
                  <a:pos x="882" y="550"/>
                </a:cxn>
                <a:cxn ang="0">
                  <a:pos x="912" y="568"/>
                </a:cxn>
                <a:cxn ang="0">
                  <a:pos x="949" y="584"/>
                </a:cxn>
                <a:cxn ang="0">
                  <a:pos x="992" y="599"/>
                </a:cxn>
                <a:cxn ang="0">
                  <a:pos x="1031" y="612"/>
                </a:cxn>
                <a:cxn ang="0">
                  <a:pos x="1074" y="624"/>
                </a:cxn>
                <a:cxn ang="0">
                  <a:pos x="1116" y="638"/>
                </a:cxn>
                <a:cxn ang="0">
                  <a:pos x="616" y="833"/>
                </a:cxn>
                <a:cxn ang="0">
                  <a:pos x="625" y="809"/>
                </a:cxn>
                <a:cxn ang="0">
                  <a:pos x="637" y="787"/>
                </a:cxn>
                <a:cxn ang="0">
                  <a:pos x="638" y="761"/>
                </a:cxn>
                <a:cxn ang="0">
                  <a:pos x="631" y="738"/>
                </a:cxn>
                <a:cxn ang="0">
                  <a:pos x="621" y="713"/>
                </a:cxn>
                <a:cxn ang="0">
                  <a:pos x="612" y="686"/>
                </a:cxn>
                <a:cxn ang="0">
                  <a:pos x="600" y="665"/>
                </a:cxn>
                <a:cxn ang="0">
                  <a:pos x="583" y="643"/>
                </a:cxn>
                <a:cxn ang="0">
                  <a:pos x="564" y="621"/>
                </a:cxn>
                <a:cxn ang="0">
                  <a:pos x="547" y="599"/>
                </a:cxn>
                <a:cxn ang="0">
                  <a:pos x="527" y="578"/>
                </a:cxn>
                <a:cxn ang="0">
                  <a:pos x="507" y="557"/>
                </a:cxn>
                <a:cxn ang="0">
                  <a:pos x="488" y="537"/>
                </a:cxn>
                <a:cxn ang="0">
                  <a:pos x="468" y="514"/>
                </a:cxn>
                <a:cxn ang="0">
                  <a:pos x="443" y="494"/>
                </a:cxn>
                <a:cxn ang="0">
                  <a:pos x="421" y="474"/>
                </a:cxn>
                <a:cxn ang="0">
                  <a:pos x="403" y="453"/>
                </a:cxn>
                <a:cxn ang="0">
                  <a:pos x="381" y="432"/>
                </a:cxn>
                <a:cxn ang="0">
                  <a:pos x="359" y="413"/>
                </a:cxn>
                <a:cxn ang="0">
                  <a:pos x="340" y="391"/>
                </a:cxn>
                <a:cxn ang="0">
                  <a:pos x="320" y="371"/>
                </a:cxn>
                <a:cxn ang="0">
                  <a:pos x="297" y="351"/>
                </a:cxn>
                <a:cxn ang="0">
                  <a:pos x="275" y="327"/>
                </a:cxn>
                <a:cxn ang="0">
                  <a:pos x="257" y="307"/>
                </a:cxn>
                <a:cxn ang="0">
                  <a:pos x="234" y="287"/>
                </a:cxn>
                <a:cxn ang="0">
                  <a:pos x="210" y="268"/>
                </a:cxn>
                <a:cxn ang="0">
                  <a:pos x="184" y="250"/>
                </a:cxn>
                <a:cxn ang="0">
                  <a:pos x="163" y="230"/>
                </a:cxn>
                <a:cxn ang="0">
                  <a:pos x="141" y="208"/>
                </a:cxn>
              </a:cxnLst>
              <a:rect l="0" t="0" r="r" b="b"/>
              <a:pathLst>
                <a:path w="1145" h="834">
                  <a:moveTo>
                    <a:pt x="121" y="198"/>
                  </a:moveTo>
                  <a:lnTo>
                    <a:pt x="0" y="240"/>
                  </a:lnTo>
                  <a:lnTo>
                    <a:pt x="21" y="0"/>
                  </a:lnTo>
                  <a:lnTo>
                    <a:pt x="440" y="96"/>
                  </a:lnTo>
                  <a:lnTo>
                    <a:pt x="294" y="149"/>
                  </a:lnTo>
                  <a:lnTo>
                    <a:pt x="291" y="146"/>
                  </a:lnTo>
                  <a:lnTo>
                    <a:pt x="299" y="153"/>
                  </a:lnTo>
                  <a:lnTo>
                    <a:pt x="304" y="160"/>
                  </a:lnTo>
                  <a:lnTo>
                    <a:pt x="310" y="166"/>
                  </a:lnTo>
                  <a:lnTo>
                    <a:pt x="320" y="174"/>
                  </a:lnTo>
                  <a:lnTo>
                    <a:pt x="326" y="180"/>
                  </a:lnTo>
                  <a:lnTo>
                    <a:pt x="335" y="186"/>
                  </a:lnTo>
                  <a:lnTo>
                    <a:pt x="343" y="195"/>
                  </a:lnTo>
                  <a:lnTo>
                    <a:pt x="351" y="202"/>
                  </a:lnTo>
                  <a:lnTo>
                    <a:pt x="356" y="209"/>
                  </a:lnTo>
                  <a:lnTo>
                    <a:pt x="365" y="216"/>
                  </a:lnTo>
                  <a:lnTo>
                    <a:pt x="371" y="222"/>
                  </a:lnTo>
                  <a:lnTo>
                    <a:pt x="379" y="228"/>
                  </a:lnTo>
                  <a:lnTo>
                    <a:pt x="387" y="236"/>
                  </a:lnTo>
                  <a:lnTo>
                    <a:pt x="394" y="242"/>
                  </a:lnTo>
                  <a:lnTo>
                    <a:pt x="403" y="250"/>
                  </a:lnTo>
                  <a:lnTo>
                    <a:pt x="408" y="254"/>
                  </a:lnTo>
                  <a:lnTo>
                    <a:pt x="417" y="262"/>
                  </a:lnTo>
                  <a:lnTo>
                    <a:pt x="423" y="268"/>
                  </a:lnTo>
                  <a:lnTo>
                    <a:pt x="431" y="276"/>
                  </a:lnTo>
                  <a:lnTo>
                    <a:pt x="443" y="282"/>
                  </a:lnTo>
                  <a:lnTo>
                    <a:pt x="449" y="287"/>
                  </a:lnTo>
                  <a:lnTo>
                    <a:pt x="457" y="296"/>
                  </a:lnTo>
                  <a:lnTo>
                    <a:pt x="468" y="299"/>
                  </a:lnTo>
                  <a:lnTo>
                    <a:pt x="491" y="317"/>
                  </a:lnTo>
                  <a:lnTo>
                    <a:pt x="512" y="334"/>
                  </a:lnTo>
                  <a:lnTo>
                    <a:pt x="524" y="340"/>
                  </a:lnTo>
                  <a:lnTo>
                    <a:pt x="531" y="346"/>
                  </a:lnTo>
                  <a:lnTo>
                    <a:pt x="544" y="349"/>
                  </a:lnTo>
                  <a:lnTo>
                    <a:pt x="553" y="357"/>
                  </a:lnTo>
                  <a:lnTo>
                    <a:pt x="561" y="362"/>
                  </a:lnTo>
                  <a:lnTo>
                    <a:pt x="572" y="368"/>
                  </a:lnTo>
                  <a:lnTo>
                    <a:pt x="582" y="372"/>
                  </a:lnTo>
                  <a:lnTo>
                    <a:pt x="593" y="380"/>
                  </a:lnTo>
                  <a:lnTo>
                    <a:pt x="603" y="386"/>
                  </a:lnTo>
                  <a:lnTo>
                    <a:pt x="613" y="393"/>
                  </a:lnTo>
                  <a:lnTo>
                    <a:pt x="625" y="400"/>
                  </a:lnTo>
                  <a:lnTo>
                    <a:pt x="634" y="408"/>
                  </a:lnTo>
                  <a:lnTo>
                    <a:pt x="642" y="413"/>
                  </a:lnTo>
                  <a:lnTo>
                    <a:pt x="654" y="422"/>
                  </a:lnTo>
                  <a:lnTo>
                    <a:pt x="664" y="428"/>
                  </a:lnTo>
                  <a:lnTo>
                    <a:pt x="673" y="433"/>
                  </a:lnTo>
                  <a:lnTo>
                    <a:pt x="681" y="441"/>
                  </a:lnTo>
                  <a:lnTo>
                    <a:pt x="689" y="446"/>
                  </a:lnTo>
                  <a:lnTo>
                    <a:pt x="699" y="453"/>
                  </a:lnTo>
                  <a:lnTo>
                    <a:pt x="706" y="460"/>
                  </a:lnTo>
                  <a:lnTo>
                    <a:pt x="717" y="464"/>
                  </a:lnTo>
                  <a:lnTo>
                    <a:pt x="730" y="474"/>
                  </a:lnTo>
                  <a:lnTo>
                    <a:pt x="746" y="480"/>
                  </a:lnTo>
                  <a:lnTo>
                    <a:pt x="755" y="484"/>
                  </a:lnTo>
                  <a:lnTo>
                    <a:pt x="767" y="491"/>
                  </a:lnTo>
                  <a:lnTo>
                    <a:pt x="777" y="497"/>
                  </a:lnTo>
                  <a:lnTo>
                    <a:pt x="788" y="503"/>
                  </a:lnTo>
                  <a:lnTo>
                    <a:pt x="798" y="509"/>
                  </a:lnTo>
                  <a:lnTo>
                    <a:pt x="811" y="515"/>
                  </a:lnTo>
                  <a:lnTo>
                    <a:pt x="823" y="523"/>
                  </a:lnTo>
                  <a:lnTo>
                    <a:pt x="836" y="528"/>
                  </a:lnTo>
                  <a:lnTo>
                    <a:pt x="846" y="533"/>
                  </a:lnTo>
                  <a:lnTo>
                    <a:pt x="856" y="540"/>
                  </a:lnTo>
                  <a:lnTo>
                    <a:pt x="869" y="547"/>
                  </a:lnTo>
                  <a:lnTo>
                    <a:pt x="882" y="550"/>
                  </a:lnTo>
                  <a:lnTo>
                    <a:pt x="892" y="556"/>
                  </a:lnTo>
                  <a:lnTo>
                    <a:pt x="902" y="562"/>
                  </a:lnTo>
                  <a:lnTo>
                    <a:pt x="912" y="568"/>
                  </a:lnTo>
                  <a:lnTo>
                    <a:pt x="927" y="571"/>
                  </a:lnTo>
                  <a:lnTo>
                    <a:pt x="937" y="578"/>
                  </a:lnTo>
                  <a:lnTo>
                    <a:pt x="949" y="584"/>
                  </a:lnTo>
                  <a:lnTo>
                    <a:pt x="966" y="590"/>
                  </a:lnTo>
                  <a:lnTo>
                    <a:pt x="979" y="595"/>
                  </a:lnTo>
                  <a:lnTo>
                    <a:pt x="992" y="599"/>
                  </a:lnTo>
                  <a:lnTo>
                    <a:pt x="1005" y="604"/>
                  </a:lnTo>
                  <a:lnTo>
                    <a:pt x="1018" y="609"/>
                  </a:lnTo>
                  <a:lnTo>
                    <a:pt x="1031" y="612"/>
                  </a:lnTo>
                  <a:lnTo>
                    <a:pt x="1047" y="616"/>
                  </a:lnTo>
                  <a:lnTo>
                    <a:pt x="1058" y="621"/>
                  </a:lnTo>
                  <a:lnTo>
                    <a:pt x="1074" y="624"/>
                  </a:lnTo>
                  <a:lnTo>
                    <a:pt x="1087" y="629"/>
                  </a:lnTo>
                  <a:lnTo>
                    <a:pt x="1105" y="632"/>
                  </a:lnTo>
                  <a:lnTo>
                    <a:pt x="1116" y="638"/>
                  </a:lnTo>
                  <a:lnTo>
                    <a:pt x="1132" y="640"/>
                  </a:lnTo>
                  <a:lnTo>
                    <a:pt x="1144" y="643"/>
                  </a:lnTo>
                  <a:lnTo>
                    <a:pt x="616" y="833"/>
                  </a:lnTo>
                  <a:lnTo>
                    <a:pt x="619" y="825"/>
                  </a:lnTo>
                  <a:lnTo>
                    <a:pt x="622" y="817"/>
                  </a:lnTo>
                  <a:lnTo>
                    <a:pt x="625" y="809"/>
                  </a:lnTo>
                  <a:lnTo>
                    <a:pt x="631" y="803"/>
                  </a:lnTo>
                  <a:lnTo>
                    <a:pt x="632" y="795"/>
                  </a:lnTo>
                  <a:lnTo>
                    <a:pt x="637" y="787"/>
                  </a:lnTo>
                  <a:lnTo>
                    <a:pt x="635" y="778"/>
                  </a:lnTo>
                  <a:lnTo>
                    <a:pt x="641" y="770"/>
                  </a:lnTo>
                  <a:lnTo>
                    <a:pt x="638" y="761"/>
                  </a:lnTo>
                  <a:lnTo>
                    <a:pt x="635" y="753"/>
                  </a:lnTo>
                  <a:lnTo>
                    <a:pt x="634" y="744"/>
                  </a:lnTo>
                  <a:lnTo>
                    <a:pt x="631" y="738"/>
                  </a:lnTo>
                  <a:lnTo>
                    <a:pt x="628" y="728"/>
                  </a:lnTo>
                  <a:lnTo>
                    <a:pt x="626" y="721"/>
                  </a:lnTo>
                  <a:lnTo>
                    <a:pt x="621" y="713"/>
                  </a:lnTo>
                  <a:lnTo>
                    <a:pt x="621" y="705"/>
                  </a:lnTo>
                  <a:lnTo>
                    <a:pt x="613" y="696"/>
                  </a:lnTo>
                  <a:lnTo>
                    <a:pt x="612" y="686"/>
                  </a:lnTo>
                  <a:lnTo>
                    <a:pt x="608" y="679"/>
                  </a:lnTo>
                  <a:lnTo>
                    <a:pt x="603" y="672"/>
                  </a:lnTo>
                  <a:lnTo>
                    <a:pt x="600" y="665"/>
                  </a:lnTo>
                  <a:lnTo>
                    <a:pt x="590" y="657"/>
                  </a:lnTo>
                  <a:lnTo>
                    <a:pt x="586" y="651"/>
                  </a:lnTo>
                  <a:lnTo>
                    <a:pt x="583" y="643"/>
                  </a:lnTo>
                  <a:lnTo>
                    <a:pt x="573" y="635"/>
                  </a:lnTo>
                  <a:lnTo>
                    <a:pt x="570" y="629"/>
                  </a:lnTo>
                  <a:lnTo>
                    <a:pt x="564" y="621"/>
                  </a:lnTo>
                  <a:lnTo>
                    <a:pt x="559" y="613"/>
                  </a:lnTo>
                  <a:lnTo>
                    <a:pt x="553" y="607"/>
                  </a:lnTo>
                  <a:lnTo>
                    <a:pt x="547" y="599"/>
                  </a:lnTo>
                  <a:lnTo>
                    <a:pt x="540" y="593"/>
                  </a:lnTo>
                  <a:lnTo>
                    <a:pt x="535" y="585"/>
                  </a:lnTo>
                  <a:lnTo>
                    <a:pt x="527" y="578"/>
                  </a:lnTo>
                  <a:lnTo>
                    <a:pt x="522" y="571"/>
                  </a:lnTo>
                  <a:lnTo>
                    <a:pt x="517" y="565"/>
                  </a:lnTo>
                  <a:lnTo>
                    <a:pt x="507" y="557"/>
                  </a:lnTo>
                  <a:lnTo>
                    <a:pt x="501" y="551"/>
                  </a:lnTo>
                  <a:lnTo>
                    <a:pt x="496" y="542"/>
                  </a:lnTo>
                  <a:lnTo>
                    <a:pt x="488" y="537"/>
                  </a:lnTo>
                  <a:lnTo>
                    <a:pt x="481" y="529"/>
                  </a:lnTo>
                  <a:lnTo>
                    <a:pt x="470" y="520"/>
                  </a:lnTo>
                  <a:lnTo>
                    <a:pt x="468" y="514"/>
                  </a:lnTo>
                  <a:lnTo>
                    <a:pt x="457" y="506"/>
                  </a:lnTo>
                  <a:lnTo>
                    <a:pt x="452" y="500"/>
                  </a:lnTo>
                  <a:lnTo>
                    <a:pt x="443" y="494"/>
                  </a:lnTo>
                  <a:lnTo>
                    <a:pt x="437" y="487"/>
                  </a:lnTo>
                  <a:lnTo>
                    <a:pt x="427" y="480"/>
                  </a:lnTo>
                  <a:lnTo>
                    <a:pt x="421" y="474"/>
                  </a:lnTo>
                  <a:lnTo>
                    <a:pt x="418" y="467"/>
                  </a:lnTo>
                  <a:lnTo>
                    <a:pt x="408" y="460"/>
                  </a:lnTo>
                  <a:lnTo>
                    <a:pt x="403" y="453"/>
                  </a:lnTo>
                  <a:lnTo>
                    <a:pt x="394" y="447"/>
                  </a:lnTo>
                  <a:lnTo>
                    <a:pt x="387" y="439"/>
                  </a:lnTo>
                  <a:lnTo>
                    <a:pt x="381" y="432"/>
                  </a:lnTo>
                  <a:lnTo>
                    <a:pt x="375" y="427"/>
                  </a:lnTo>
                  <a:lnTo>
                    <a:pt x="366" y="419"/>
                  </a:lnTo>
                  <a:lnTo>
                    <a:pt x="359" y="413"/>
                  </a:lnTo>
                  <a:lnTo>
                    <a:pt x="355" y="405"/>
                  </a:lnTo>
                  <a:lnTo>
                    <a:pt x="348" y="399"/>
                  </a:lnTo>
                  <a:lnTo>
                    <a:pt x="340" y="391"/>
                  </a:lnTo>
                  <a:lnTo>
                    <a:pt x="332" y="385"/>
                  </a:lnTo>
                  <a:lnTo>
                    <a:pt x="326" y="379"/>
                  </a:lnTo>
                  <a:lnTo>
                    <a:pt x="320" y="371"/>
                  </a:lnTo>
                  <a:lnTo>
                    <a:pt x="313" y="365"/>
                  </a:lnTo>
                  <a:lnTo>
                    <a:pt x="307" y="358"/>
                  </a:lnTo>
                  <a:lnTo>
                    <a:pt x="297" y="351"/>
                  </a:lnTo>
                  <a:lnTo>
                    <a:pt x="290" y="341"/>
                  </a:lnTo>
                  <a:lnTo>
                    <a:pt x="283" y="334"/>
                  </a:lnTo>
                  <a:lnTo>
                    <a:pt x="275" y="327"/>
                  </a:lnTo>
                  <a:lnTo>
                    <a:pt x="268" y="323"/>
                  </a:lnTo>
                  <a:lnTo>
                    <a:pt x="262" y="313"/>
                  </a:lnTo>
                  <a:lnTo>
                    <a:pt x="257" y="307"/>
                  </a:lnTo>
                  <a:lnTo>
                    <a:pt x="247" y="299"/>
                  </a:lnTo>
                  <a:lnTo>
                    <a:pt x="241" y="293"/>
                  </a:lnTo>
                  <a:lnTo>
                    <a:pt x="234" y="287"/>
                  </a:lnTo>
                  <a:lnTo>
                    <a:pt x="226" y="281"/>
                  </a:lnTo>
                  <a:lnTo>
                    <a:pt x="218" y="273"/>
                  </a:lnTo>
                  <a:lnTo>
                    <a:pt x="210" y="268"/>
                  </a:lnTo>
                  <a:lnTo>
                    <a:pt x="203" y="261"/>
                  </a:lnTo>
                  <a:lnTo>
                    <a:pt x="196" y="254"/>
                  </a:lnTo>
                  <a:lnTo>
                    <a:pt x="184" y="250"/>
                  </a:lnTo>
                  <a:lnTo>
                    <a:pt x="179" y="243"/>
                  </a:lnTo>
                  <a:lnTo>
                    <a:pt x="171" y="236"/>
                  </a:lnTo>
                  <a:lnTo>
                    <a:pt x="163" y="230"/>
                  </a:lnTo>
                  <a:lnTo>
                    <a:pt x="156" y="222"/>
                  </a:lnTo>
                  <a:lnTo>
                    <a:pt x="148" y="217"/>
                  </a:lnTo>
                  <a:lnTo>
                    <a:pt x="141" y="208"/>
                  </a:lnTo>
                  <a:lnTo>
                    <a:pt x="125" y="195"/>
                  </a:lnTo>
                  <a:lnTo>
                    <a:pt x="121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lin ang="0" scaled="1"/>
            </a:gradFill>
            <a:ln w="25400" cap="rnd" cmpd="sng">
              <a:solidFill>
                <a:srgbClr val="33CC33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Rectangle 119"/>
            <p:cNvSpPr>
              <a:spLocks noChangeArrowheads="1"/>
            </p:cNvSpPr>
            <p:nvPr/>
          </p:nvSpPr>
          <p:spPr bwMode="auto">
            <a:xfrm rot="2400000">
              <a:off x="447" y="1529"/>
              <a:ext cx="89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 b="1" dirty="0">
                  <a:solidFill>
                    <a:srgbClr val="009999"/>
                  </a:solidFill>
                  <a:latin typeface="Times New Roman" pitchFamily="18" charset="0"/>
                </a:rPr>
                <a:t>Evaporation / Transpiration</a:t>
              </a:r>
            </a:p>
          </p:txBody>
        </p:sp>
      </p:grpSp>
      <p:grpSp>
        <p:nvGrpSpPr>
          <p:cNvPr id="23" name="Group 124"/>
          <p:cNvGrpSpPr>
            <a:grpSpLocks/>
          </p:cNvGrpSpPr>
          <p:nvPr/>
        </p:nvGrpSpPr>
        <p:grpSpPr bwMode="auto">
          <a:xfrm>
            <a:off x="3856039" y="3687763"/>
            <a:ext cx="3151186" cy="942975"/>
            <a:chOff x="1469" y="2323"/>
            <a:chExt cx="1985" cy="594"/>
          </a:xfrm>
        </p:grpSpPr>
        <p:sp>
          <p:nvSpPr>
            <p:cNvPr id="19581" name="Freeform 125"/>
            <p:cNvSpPr>
              <a:spLocks/>
            </p:cNvSpPr>
            <p:nvPr/>
          </p:nvSpPr>
          <p:spPr bwMode="auto">
            <a:xfrm>
              <a:off x="1469" y="2323"/>
              <a:ext cx="461" cy="141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8" y="58"/>
                </a:cxn>
                <a:cxn ang="0">
                  <a:pos x="57" y="96"/>
                </a:cxn>
                <a:cxn ang="0">
                  <a:pos x="96" y="135"/>
                </a:cxn>
                <a:cxn ang="0">
                  <a:pos x="326" y="115"/>
                </a:cxn>
                <a:cxn ang="0">
                  <a:pos x="422" y="19"/>
                </a:cxn>
                <a:cxn ang="0">
                  <a:pos x="461" y="0"/>
                </a:cxn>
              </a:cxnLst>
              <a:rect l="0" t="0" r="r" b="b"/>
              <a:pathLst>
                <a:path w="461" h="141">
                  <a:moveTo>
                    <a:pt x="0" y="39"/>
                  </a:moveTo>
                  <a:cubicBezTo>
                    <a:pt x="13" y="45"/>
                    <a:pt x="28" y="48"/>
                    <a:pt x="38" y="58"/>
                  </a:cubicBezTo>
                  <a:cubicBezTo>
                    <a:pt x="48" y="68"/>
                    <a:pt x="49" y="84"/>
                    <a:pt x="57" y="96"/>
                  </a:cubicBezTo>
                  <a:cubicBezTo>
                    <a:pt x="67" y="111"/>
                    <a:pt x="83" y="122"/>
                    <a:pt x="96" y="135"/>
                  </a:cubicBezTo>
                  <a:cubicBezTo>
                    <a:pt x="173" y="128"/>
                    <a:pt x="253" y="141"/>
                    <a:pt x="326" y="115"/>
                  </a:cubicBezTo>
                  <a:cubicBezTo>
                    <a:pt x="369" y="100"/>
                    <a:pt x="381" y="39"/>
                    <a:pt x="422" y="19"/>
                  </a:cubicBezTo>
                  <a:cubicBezTo>
                    <a:pt x="435" y="13"/>
                    <a:pt x="461" y="0"/>
                    <a:pt x="461" y="0"/>
                  </a:cubicBezTo>
                </a:path>
              </a:pathLst>
            </a:custGeom>
            <a:noFill/>
            <a:ln w="9525" cap="flat">
              <a:solidFill>
                <a:srgbClr val="33CCCC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Rectangle 126"/>
            <p:cNvSpPr>
              <a:spLocks noChangeArrowheads="1"/>
            </p:cNvSpPr>
            <p:nvPr/>
          </p:nvSpPr>
          <p:spPr bwMode="auto">
            <a:xfrm>
              <a:off x="2992" y="2782"/>
              <a:ext cx="46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009999"/>
                  </a:solidFill>
                  <a:latin typeface="Arial" charset="0"/>
                </a:rPr>
                <a:t>Return Flow</a:t>
              </a:r>
            </a:p>
          </p:txBody>
        </p:sp>
      </p:grpSp>
      <p:grpSp>
        <p:nvGrpSpPr>
          <p:cNvPr id="24" name="Group 127"/>
          <p:cNvGrpSpPr>
            <a:grpSpLocks/>
          </p:cNvGrpSpPr>
          <p:nvPr/>
        </p:nvGrpSpPr>
        <p:grpSpPr bwMode="auto">
          <a:xfrm>
            <a:off x="6424614" y="3795713"/>
            <a:ext cx="3287713" cy="2014538"/>
            <a:chOff x="3087" y="2391"/>
            <a:chExt cx="2071" cy="1269"/>
          </a:xfrm>
        </p:grpSpPr>
        <p:grpSp>
          <p:nvGrpSpPr>
            <p:cNvPr id="25" name="Group 128"/>
            <p:cNvGrpSpPr>
              <a:grpSpLocks/>
            </p:cNvGrpSpPr>
            <p:nvPr/>
          </p:nvGrpSpPr>
          <p:grpSpPr bwMode="auto">
            <a:xfrm>
              <a:off x="3087" y="2391"/>
              <a:ext cx="2071" cy="969"/>
              <a:chOff x="3087" y="2391"/>
              <a:chExt cx="2071" cy="969"/>
            </a:xfrm>
          </p:grpSpPr>
          <p:pic>
            <p:nvPicPr>
              <p:cNvPr id="19585" name="Picture 129"/>
              <p:cNvPicPr>
                <a:picLocks noChangeArrowheads="1"/>
              </p:cNvPicPr>
              <p:nvPr/>
            </p:nvPicPr>
            <p:blipFill>
              <a:blip r:embed="rId29" cstate="email"/>
              <a:srcRect/>
              <a:stretch>
                <a:fillRect/>
              </a:stretch>
            </p:blipFill>
            <p:spPr bwMode="auto">
              <a:xfrm>
                <a:off x="3452" y="2397"/>
                <a:ext cx="457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586" name="Rectangle 130"/>
              <p:cNvSpPr>
                <a:spLocks noChangeArrowheads="1"/>
              </p:cNvSpPr>
              <p:nvPr/>
            </p:nvSpPr>
            <p:spPr bwMode="auto">
              <a:xfrm>
                <a:off x="3361" y="2554"/>
                <a:ext cx="554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993300"/>
                    </a:solidFill>
                    <a:latin typeface="Times New Roman" pitchFamily="18" charset="0"/>
                  </a:rPr>
                  <a:t>Community Use</a:t>
                </a:r>
              </a:p>
            </p:txBody>
          </p:sp>
          <p:grpSp>
            <p:nvGrpSpPr>
              <p:cNvPr id="26" name="Group 131"/>
              <p:cNvGrpSpPr>
                <a:grpSpLocks/>
              </p:cNvGrpSpPr>
              <p:nvPr/>
            </p:nvGrpSpPr>
            <p:grpSpPr bwMode="auto">
              <a:xfrm>
                <a:off x="4032" y="2928"/>
                <a:ext cx="1126" cy="432"/>
                <a:chOff x="4032" y="2928"/>
                <a:chExt cx="1126" cy="432"/>
              </a:xfrm>
            </p:grpSpPr>
            <p:sp>
              <p:nvSpPr>
                <p:cNvPr id="19588" name="Rectangle 132"/>
                <p:cNvSpPr>
                  <a:spLocks noChangeArrowheads="1"/>
                </p:cNvSpPr>
                <p:nvPr/>
              </p:nvSpPr>
              <p:spPr bwMode="auto">
                <a:xfrm>
                  <a:off x="4416" y="3168"/>
                  <a:ext cx="742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800">
                      <a:solidFill>
                        <a:srgbClr val="993300"/>
                      </a:solidFill>
                      <a:latin typeface="Times New Roman" pitchFamily="18" charset="0"/>
                    </a:rPr>
                    <a:t>Wetlands / Environment</a:t>
                  </a:r>
                </a:p>
              </p:txBody>
            </p:sp>
            <p:pic>
              <p:nvPicPr>
                <p:cNvPr id="19589" name="Picture 133" descr="Click To Download"/>
                <p:cNvPicPr>
                  <a:picLocks noChangeAspect="1" noChangeArrowheads="1" noCrop="1"/>
                </p:cNvPicPr>
                <p:nvPr/>
              </p:nvPicPr>
              <p:blipFill>
                <a:blip r:embed="rId30" cstate="email"/>
                <a:srcRect/>
                <a:stretch>
                  <a:fillRect/>
                </a:stretch>
              </p:blipFill>
              <p:spPr bwMode="auto">
                <a:xfrm>
                  <a:off x="4032" y="2928"/>
                  <a:ext cx="432" cy="43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9591" name="Picture 135" descr="Click To Download"/>
              <p:cNvPicPr>
                <a:picLocks noChangeAspect="1" noChangeArrowheads="1"/>
              </p:cNvPicPr>
              <p:nvPr/>
            </p:nvPicPr>
            <p:blipFill>
              <a:blip r:embed="rId31" cstate="email"/>
              <a:srcRect/>
              <a:stretch>
                <a:fillRect/>
              </a:stretch>
            </p:blipFill>
            <p:spPr bwMode="auto">
              <a:xfrm>
                <a:off x="3087" y="2391"/>
                <a:ext cx="384" cy="384"/>
              </a:xfrm>
              <a:prstGeom prst="rect">
                <a:avLst/>
              </a:prstGeom>
              <a:noFill/>
            </p:spPr>
          </p:pic>
        </p:grpSp>
        <p:pic>
          <p:nvPicPr>
            <p:cNvPr id="19592" name="Picture 136" descr="Click To Download"/>
            <p:cNvPicPr>
              <a:picLocks noChangeAspect="1" noChangeArrowheads="1"/>
            </p:cNvPicPr>
            <p:nvPr/>
          </p:nvPicPr>
          <p:blipFill>
            <a:blip r:embed="rId32" cstate="email"/>
            <a:srcRect/>
            <a:stretch>
              <a:fillRect/>
            </a:stretch>
          </p:blipFill>
          <p:spPr bwMode="auto">
            <a:xfrm>
              <a:off x="3696" y="3360"/>
              <a:ext cx="480" cy="300"/>
            </a:xfrm>
            <a:prstGeom prst="rect">
              <a:avLst/>
            </a:prstGeom>
            <a:noFill/>
          </p:spPr>
        </p:pic>
      </p:grpSp>
      <p:sp>
        <p:nvSpPr>
          <p:cNvPr id="19593" name="Text Box 137"/>
          <p:cNvSpPr txBox="1">
            <a:spLocks noChangeArrowheads="1"/>
          </p:cNvSpPr>
          <p:nvPr/>
        </p:nvSpPr>
        <p:spPr bwMode="auto">
          <a:xfrm>
            <a:off x="1059181" y="5943600"/>
            <a:ext cx="63893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Arial" charset="0"/>
              </a:rPr>
              <a:t>Farmers, Private Sector, Local Govt., NGOs, </a:t>
            </a:r>
            <a:r>
              <a:rPr lang="en-US" sz="1400" b="1" dirty="0" smtClean="0">
                <a:solidFill>
                  <a:srgbClr val="0033CC"/>
                </a:solidFill>
                <a:latin typeface="Arial" charset="0"/>
              </a:rPr>
              <a:t>Academia, General Public …</a:t>
            </a:r>
            <a:endParaRPr lang="en-US" sz="1400" b="1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39" name="Rectangle 24"/>
          <p:cNvSpPr>
            <a:spLocks noChangeArrowheads="1"/>
          </p:cNvSpPr>
          <p:nvPr/>
        </p:nvSpPr>
        <p:spPr bwMode="auto">
          <a:xfrm>
            <a:off x="91270" y="11733"/>
            <a:ext cx="10537436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Multiple sectors, multiple institutions, linked by water and natural resources…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725738" y="1211264"/>
            <a:ext cx="6443662" cy="4943475"/>
          </a:xfrm>
          <a:custGeom>
            <a:avLst/>
            <a:gdLst/>
            <a:ahLst/>
            <a:cxnLst>
              <a:cxn ang="0">
                <a:pos x="2648" y="2663"/>
              </a:cxn>
              <a:cxn ang="0">
                <a:pos x="2491" y="2648"/>
              </a:cxn>
              <a:cxn ang="0">
                <a:pos x="2363" y="2618"/>
              </a:cxn>
              <a:cxn ang="0">
                <a:pos x="2198" y="2581"/>
              </a:cxn>
              <a:cxn ang="0">
                <a:pos x="1980" y="2543"/>
              </a:cxn>
              <a:cxn ang="0">
                <a:pos x="1845" y="2513"/>
              </a:cxn>
              <a:cxn ang="0">
                <a:pos x="1620" y="2453"/>
              </a:cxn>
              <a:cxn ang="0">
                <a:pos x="1410" y="2408"/>
              </a:cxn>
              <a:cxn ang="0">
                <a:pos x="1178" y="2311"/>
              </a:cxn>
              <a:cxn ang="0">
                <a:pos x="1065" y="2228"/>
              </a:cxn>
              <a:cxn ang="0">
                <a:pos x="945" y="2138"/>
              </a:cxn>
              <a:cxn ang="0">
                <a:pos x="675" y="2011"/>
              </a:cxn>
              <a:cxn ang="0">
                <a:pos x="570" y="1876"/>
              </a:cxn>
              <a:cxn ang="0">
                <a:pos x="420" y="1756"/>
              </a:cxn>
              <a:cxn ang="0">
                <a:pos x="203" y="1523"/>
              </a:cxn>
              <a:cxn ang="0">
                <a:pos x="83" y="1268"/>
              </a:cxn>
              <a:cxn ang="0">
                <a:pos x="15" y="1028"/>
              </a:cxn>
              <a:cxn ang="0">
                <a:pos x="23" y="915"/>
              </a:cxn>
              <a:cxn ang="0">
                <a:pos x="30" y="743"/>
              </a:cxn>
              <a:cxn ang="0">
                <a:pos x="75" y="555"/>
              </a:cxn>
              <a:cxn ang="0">
                <a:pos x="203" y="368"/>
              </a:cxn>
              <a:cxn ang="0">
                <a:pos x="435" y="278"/>
              </a:cxn>
              <a:cxn ang="0">
                <a:pos x="608" y="195"/>
              </a:cxn>
              <a:cxn ang="0">
                <a:pos x="833" y="128"/>
              </a:cxn>
              <a:cxn ang="0">
                <a:pos x="1065" y="68"/>
              </a:cxn>
              <a:cxn ang="0">
                <a:pos x="1350" y="15"/>
              </a:cxn>
              <a:cxn ang="0">
                <a:pos x="1628" y="15"/>
              </a:cxn>
              <a:cxn ang="0">
                <a:pos x="1853" y="0"/>
              </a:cxn>
              <a:cxn ang="0">
                <a:pos x="2010" y="30"/>
              </a:cxn>
              <a:cxn ang="0">
                <a:pos x="2131" y="83"/>
              </a:cxn>
              <a:cxn ang="0">
                <a:pos x="2378" y="143"/>
              </a:cxn>
              <a:cxn ang="0">
                <a:pos x="2446" y="255"/>
              </a:cxn>
              <a:cxn ang="0">
                <a:pos x="2626" y="353"/>
              </a:cxn>
              <a:cxn ang="0">
                <a:pos x="2731" y="518"/>
              </a:cxn>
              <a:cxn ang="0">
                <a:pos x="2821" y="788"/>
              </a:cxn>
              <a:cxn ang="0">
                <a:pos x="2858" y="960"/>
              </a:cxn>
              <a:cxn ang="0">
                <a:pos x="2948" y="1133"/>
              </a:cxn>
              <a:cxn ang="0">
                <a:pos x="3031" y="1298"/>
              </a:cxn>
              <a:cxn ang="0">
                <a:pos x="3136" y="1500"/>
              </a:cxn>
              <a:cxn ang="0">
                <a:pos x="3256" y="1733"/>
              </a:cxn>
              <a:cxn ang="0">
                <a:pos x="3308" y="1921"/>
              </a:cxn>
              <a:cxn ang="0">
                <a:pos x="3451" y="2101"/>
              </a:cxn>
              <a:cxn ang="0">
                <a:pos x="3563" y="2228"/>
              </a:cxn>
              <a:cxn ang="0">
                <a:pos x="3698" y="2356"/>
              </a:cxn>
              <a:cxn ang="0">
                <a:pos x="3833" y="2453"/>
              </a:cxn>
              <a:cxn ang="0">
                <a:pos x="3946" y="2596"/>
              </a:cxn>
              <a:cxn ang="0">
                <a:pos x="3998" y="2716"/>
              </a:cxn>
              <a:cxn ang="0">
                <a:pos x="4051" y="2828"/>
              </a:cxn>
              <a:cxn ang="0">
                <a:pos x="4051" y="2933"/>
              </a:cxn>
              <a:cxn ang="0">
                <a:pos x="3998" y="3053"/>
              </a:cxn>
              <a:cxn ang="0">
                <a:pos x="3886" y="3113"/>
              </a:cxn>
              <a:cxn ang="0">
                <a:pos x="3721" y="3091"/>
              </a:cxn>
              <a:cxn ang="0">
                <a:pos x="3608" y="3046"/>
              </a:cxn>
              <a:cxn ang="0">
                <a:pos x="3473" y="2948"/>
              </a:cxn>
              <a:cxn ang="0">
                <a:pos x="3361" y="2896"/>
              </a:cxn>
              <a:cxn ang="0">
                <a:pos x="3203" y="2821"/>
              </a:cxn>
              <a:cxn ang="0">
                <a:pos x="3001" y="2761"/>
              </a:cxn>
              <a:cxn ang="0">
                <a:pos x="2888" y="2716"/>
              </a:cxn>
            </a:cxnLst>
            <a:rect l="0" t="0" r="r" b="b"/>
            <a:pathLst>
              <a:path w="4059" h="3114">
                <a:moveTo>
                  <a:pt x="2795" y="2693"/>
                </a:moveTo>
                <a:lnTo>
                  <a:pt x="2753" y="2678"/>
                </a:lnTo>
                <a:lnTo>
                  <a:pt x="2723" y="2678"/>
                </a:lnTo>
                <a:lnTo>
                  <a:pt x="2693" y="2671"/>
                </a:lnTo>
                <a:lnTo>
                  <a:pt x="2648" y="2663"/>
                </a:lnTo>
                <a:lnTo>
                  <a:pt x="2603" y="2663"/>
                </a:lnTo>
                <a:lnTo>
                  <a:pt x="2558" y="2663"/>
                </a:lnTo>
                <a:lnTo>
                  <a:pt x="2536" y="2656"/>
                </a:lnTo>
                <a:lnTo>
                  <a:pt x="2513" y="2648"/>
                </a:lnTo>
                <a:lnTo>
                  <a:pt x="2491" y="2648"/>
                </a:lnTo>
                <a:lnTo>
                  <a:pt x="2468" y="2641"/>
                </a:lnTo>
                <a:lnTo>
                  <a:pt x="2438" y="2641"/>
                </a:lnTo>
                <a:lnTo>
                  <a:pt x="2408" y="2633"/>
                </a:lnTo>
                <a:lnTo>
                  <a:pt x="2386" y="2626"/>
                </a:lnTo>
                <a:lnTo>
                  <a:pt x="2363" y="2618"/>
                </a:lnTo>
                <a:lnTo>
                  <a:pt x="2333" y="2611"/>
                </a:lnTo>
                <a:lnTo>
                  <a:pt x="2303" y="2603"/>
                </a:lnTo>
                <a:lnTo>
                  <a:pt x="2273" y="2596"/>
                </a:lnTo>
                <a:lnTo>
                  <a:pt x="2243" y="2588"/>
                </a:lnTo>
                <a:lnTo>
                  <a:pt x="2198" y="2581"/>
                </a:lnTo>
                <a:lnTo>
                  <a:pt x="2168" y="2566"/>
                </a:lnTo>
                <a:lnTo>
                  <a:pt x="2108" y="2558"/>
                </a:lnTo>
                <a:lnTo>
                  <a:pt x="2048" y="2551"/>
                </a:lnTo>
                <a:lnTo>
                  <a:pt x="2003" y="2543"/>
                </a:lnTo>
                <a:lnTo>
                  <a:pt x="1980" y="2543"/>
                </a:lnTo>
                <a:lnTo>
                  <a:pt x="1958" y="2536"/>
                </a:lnTo>
                <a:lnTo>
                  <a:pt x="1913" y="2536"/>
                </a:lnTo>
                <a:lnTo>
                  <a:pt x="1890" y="2528"/>
                </a:lnTo>
                <a:lnTo>
                  <a:pt x="1868" y="2521"/>
                </a:lnTo>
                <a:lnTo>
                  <a:pt x="1845" y="2513"/>
                </a:lnTo>
                <a:lnTo>
                  <a:pt x="1823" y="2498"/>
                </a:lnTo>
                <a:lnTo>
                  <a:pt x="1763" y="2491"/>
                </a:lnTo>
                <a:lnTo>
                  <a:pt x="1733" y="2476"/>
                </a:lnTo>
                <a:lnTo>
                  <a:pt x="1673" y="2468"/>
                </a:lnTo>
                <a:lnTo>
                  <a:pt x="1620" y="2453"/>
                </a:lnTo>
                <a:lnTo>
                  <a:pt x="1575" y="2446"/>
                </a:lnTo>
                <a:lnTo>
                  <a:pt x="1553" y="2438"/>
                </a:lnTo>
                <a:lnTo>
                  <a:pt x="1493" y="2431"/>
                </a:lnTo>
                <a:lnTo>
                  <a:pt x="1463" y="2423"/>
                </a:lnTo>
                <a:lnTo>
                  <a:pt x="1410" y="2408"/>
                </a:lnTo>
                <a:lnTo>
                  <a:pt x="1380" y="2393"/>
                </a:lnTo>
                <a:lnTo>
                  <a:pt x="1328" y="2378"/>
                </a:lnTo>
                <a:lnTo>
                  <a:pt x="1268" y="2356"/>
                </a:lnTo>
                <a:lnTo>
                  <a:pt x="1238" y="2341"/>
                </a:lnTo>
                <a:lnTo>
                  <a:pt x="1178" y="2311"/>
                </a:lnTo>
                <a:lnTo>
                  <a:pt x="1155" y="2296"/>
                </a:lnTo>
                <a:lnTo>
                  <a:pt x="1133" y="2281"/>
                </a:lnTo>
                <a:lnTo>
                  <a:pt x="1110" y="2266"/>
                </a:lnTo>
                <a:lnTo>
                  <a:pt x="1088" y="2251"/>
                </a:lnTo>
                <a:lnTo>
                  <a:pt x="1065" y="2228"/>
                </a:lnTo>
                <a:lnTo>
                  <a:pt x="1043" y="2206"/>
                </a:lnTo>
                <a:lnTo>
                  <a:pt x="1020" y="2191"/>
                </a:lnTo>
                <a:lnTo>
                  <a:pt x="998" y="2176"/>
                </a:lnTo>
                <a:lnTo>
                  <a:pt x="975" y="2161"/>
                </a:lnTo>
                <a:lnTo>
                  <a:pt x="945" y="2138"/>
                </a:lnTo>
                <a:lnTo>
                  <a:pt x="900" y="2123"/>
                </a:lnTo>
                <a:lnTo>
                  <a:pt x="840" y="2093"/>
                </a:lnTo>
                <a:lnTo>
                  <a:pt x="765" y="2071"/>
                </a:lnTo>
                <a:lnTo>
                  <a:pt x="705" y="2041"/>
                </a:lnTo>
                <a:lnTo>
                  <a:pt x="675" y="2011"/>
                </a:lnTo>
                <a:lnTo>
                  <a:pt x="645" y="1981"/>
                </a:lnTo>
                <a:lnTo>
                  <a:pt x="623" y="1951"/>
                </a:lnTo>
                <a:lnTo>
                  <a:pt x="600" y="1921"/>
                </a:lnTo>
                <a:lnTo>
                  <a:pt x="585" y="1898"/>
                </a:lnTo>
                <a:lnTo>
                  <a:pt x="570" y="1876"/>
                </a:lnTo>
                <a:lnTo>
                  <a:pt x="540" y="1846"/>
                </a:lnTo>
                <a:lnTo>
                  <a:pt x="518" y="1816"/>
                </a:lnTo>
                <a:lnTo>
                  <a:pt x="473" y="1801"/>
                </a:lnTo>
                <a:lnTo>
                  <a:pt x="443" y="1778"/>
                </a:lnTo>
                <a:lnTo>
                  <a:pt x="420" y="1756"/>
                </a:lnTo>
                <a:lnTo>
                  <a:pt x="390" y="1725"/>
                </a:lnTo>
                <a:lnTo>
                  <a:pt x="338" y="1695"/>
                </a:lnTo>
                <a:lnTo>
                  <a:pt x="285" y="1635"/>
                </a:lnTo>
                <a:lnTo>
                  <a:pt x="255" y="1575"/>
                </a:lnTo>
                <a:lnTo>
                  <a:pt x="203" y="1523"/>
                </a:lnTo>
                <a:lnTo>
                  <a:pt x="195" y="1478"/>
                </a:lnTo>
                <a:lnTo>
                  <a:pt x="150" y="1433"/>
                </a:lnTo>
                <a:lnTo>
                  <a:pt x="120" y="1373"/>
                </a:lnTo>
                <a:lnTo>
                  <a:pt x="105" y="1320"/>
                </a:lnTo>
                <a:lnTo>
                  <a:pt x="83" y="1268"/>
                </a:lnTo>
                <a:lnTo>
                  <a:pt x="60" y="1208"/>
                </a:lnTo>
                <a:lnTo>
                  <a:pt x="45" y="1148"/>
                </a:lnTo>
                <a:lnTo>
                  <a:pt x="38" y="1103"/>
                </a:lnTo>
                <a:lnTo>
                  <a:pt x="23" y="1058"/>
                </a:lnTo>
                <a:lnTo>
                  <a:pt x="15" y="1028"/>
                </a:lnTo>
                <a:lnTo>
                  <a:pt x="8" y="1005"/>
                </a:lnTo>
                <a:lnTo>
                  <a:pt x="0" y="983"/>
                </a:lnTo>
                <a:lnTo>
                  <a:pt x="8" y="960"/>
                </a:lnTo>
                <a:lnTo>
                  <a:pt x="15" y="938"/>
                </a:lnTo>
                <a:lnTo>
                  <a:pt x="23" y="915"/>
                </a:lnTo>
                <a:lnTo>
                  <a:pt x="23" y="885"/>
                </a:lnTo>
                <a:lnTo>
                  <a:pt x="30" y="855"/>
                </a:lnTo>
                <a:lnTo>
                  <a:pt x="30" y="825"/>
                </a:lnTo>
                <a:lnTo>
                  <a:pt x="30" y="765"/>
                </a:lnTo>
                <a:lnTo>
                  <a:pt x="30" y="743"/>
                </a:lnTo>
                <a:lnTo>
                  <a:pt x="38" y="690"/>
                </a:lnTo>
                <a:lnTo>
                  <a:pt x="45" y="638"/>
                </a:lnTo>
                <a:lnTo>
                  <a:pt x="53" y="615"/>
                </a:lnTo>
                <a:lnTo>
                  <a:pt x="68" y="585"/>
                </a:lnTo>
                <a:lnTo>
                  <a:pt x="75" y="555"/>
                </a:lnTo>
                <a:lnTo>
                  <a:pt x="98" y="495"/>
                </a:lnTo>
                <a:lnTo>
                  <a:pt x="113" y="465"/>
                </a:lnTo>
                <a:lnTo>
                  <a:pt x="135" y="413"/>
                </a:lnTo>
                <a:lnTo>
                  <a:pt x="158" y="383"/>
                </a:lnTo>
                <a:lnTo>
                  <a:pt x="203" y="368"/>
                </a:lnTo>
                <a:lnTo>
                  <a:pt x="233" y="345"/>
                </a:lnTo>
                <a:lnTo>
                  <a:pt x="263" y="323"/>
                </a:lnTo>
                <a:lnTo>
                  <a:pt x="308" y="315"/>
                </a:lnTo>
                <a:lnTo>
                  <a:pt x="368" y="293"/>
                </a:lnTo>
                <a:lnTo>
                  <a:pt x="435" y="278"/>
                </a:lnTo>
                <a:lnTo>
                  <a:pt x="488" y="263"/>
                </a:lnTo>
                <a:lnTo>
                  <a:pt x="518" y="248"/>
                </a:lnTo>
                <a:lnTo>
                  <a:pt x="540" y="225"/>
                </a:lnTo>
                <a:lnTo>
                  <a:pt x="563" y="203"/>
                </a:lnTo>
                <a:lnTo>
                  <a:pt x="608" y="195"/>
                </a:lnTo>
                <a:lnTo>
                  <a:pt x="630" y="173"/>
                </a:lnTo>
                <a:lnTo>
                  <a:pt x="683" y="158"/>
                </a:lnTo>
                <a:lnTo>
                  <a:pt x="728" y="150"/>
                </a:lnTo>
                <a:lnTo>
                  <a:pt x="788" y="135"/>
                </a:lnTo>
                <a:lnTo>
                  <a:pt x="833" y="128"/>
                </a:lnTo>
                <a:lnTo>
                  <a:pt x="900" y="113"/>
                </a:lnTo>
                <a:lnTo>
                  <a:pt x="930" y="98"/>
                </a:lnTo>
                <a:lnTo>
                  <a:pt x="975" y="90"/>
                </a:lnTo>
                <a:lnTo>
                  <a:pt x="1020" y="83"/>
                </a:lnTo>
                <a:lnTo>
                  <a:pt x="1065" y="68"/>
                </a:lnTo>
                <a:lnTo>
                  <a:pt x="1095" y="53"/>
                </a:lnTo>
                <a:lnTo>
                  <a:pt x="1155" y="45"/>
                </a:lnTo>
                <a:lnTo>
                  <a:pt x="1215" y="23"/>
                </a:lnTo>
                <a:lnTo>
                  <a:pt x="1275" y="15"/>
                </a:lnTo>
                <a:lnTo>
                  <a:pt x="1350" y="15"/>
                </a:lnTo>
                <a:lnTo>
                  <a:pt x="1440" y="23"/>
                </a:lnTo>
                <a:lnTo>
                  <a:pt x="1500" y="30"/>
                </a:lnTo>
                <a:lnTo>
                  <a:pt x="1523" y="30"/>
                </a:lnTo>
                <a:lnTo>
                  <a:pt x="1598" y="23"/>
                </a:lnTo>
                <a:lnTo>
                  <a:pt x="1628" y="15"/>
                </a:lnTo>
                <a:lnTo>
                  <a:pt x="1673" y="15"/>
                </a:lnTo>
                <a:lnTo>
                  <a:pt x="1718" y="8"/>
                </a:lnTo>
                <a:lnTo>
                  <a:pt x="1740" y="8"/>
                </a:lnTo>
                <a:lnTo>
                  <a:pt x="1808" y="8"/>
                </a:lnTo>
                <a:lnTo>
                  <a:pt x="1853" y="0"/>
                </a:lnTo>
                <a:lnTo>
                  <a:pt x="1913" y="0"/>
                </a:lnTo>
                <a:lnTo>
                  <a:pt x="1935" y="0"/>
                </a:lnTo>
                <a:lnTo>
                  <a:pt x="1965" y="8"/>
                </a:lnTo>
                <a:lnTo>
                  <a:pt x="1988" y="15"/>
                </a:lnTo>
                <a:lnTo>
                  <a:pt x="2010" y="30"/>
                </a:lnTo>
                <a:lnTo>
                  <a:pt x="2033" y="45"/>
                </a:lnTo>
                <a:lnTo>
                  <a:pt x="2055" y="53"/>
                </a:lnTo>
                <a:lnTo>
                  <a:pt x="2078" y="60"/>
                </a:lnTo>
                <a:lnTo>
                  <a:pt x="2100" y="75"/>
                </a:lnTo>
                <a:lnTo>
                  <a:pt x="2131" y="83"/>
                </a:lnTo>
                <a:lnTo>
                  <a:pt x="2176" y="90"/>
                </a:lnTo>
                <a:lnTo>
                  <a:pt x="2236" y="105"/>
                </a:lnTo>
                <a:lnTo>
                  <a:pt x="2296" y="113"/>
                </a:lnTo>
                <a:lnTo>
                  <a:pt x="2356" y="128"/>
                </a:lnTo>
                <a:lnTo>
                  <a:pt x="2378" y="143"/>
                </a:lnTo>
                <a:lnTo>
                  <a:pt x="2401" y="158"/>
                </a:lnTo>
                <a:lnTo>
                  <a:pt x="2408" y="180"/>
                </a:lnTo>
                <a:lnTo>
                  <a:pt x="2416" y="203"/>
                </a:lnTo>
                <a:lnTo>
                  <a:pt x="2423" y="225"/>
                </a:lnTo>
                <a:lnTo>
                  <a:pt x="2446" y="255"/>
                </a:lnTo>
                <a:lnTo>
                  <a:pt x="2506" y="278"/>
                </a:lnTo>
                <a:lnTo>
                  <a:pt x="2528" y="300"/>
                </a:lnTo>
                <a:lnTo>
                  <a:pt x="2573" y="315"/>
                </a:lnTo>
                <a:lnTo>
                  <a:pt x="2596" y="338"/>
                </a:lnTo>
                <a:lnTo>
                  <a:pt x="2626" y="353"/>
                </a:lnTo>
                <a:lnTo>
                  <a:pt x="2648" y="375"/>
                </a:lnTo>
                <a:lnTo>
                  <a:pt x="2671" y="390"/>
                </a:lnTo>
                <a:lnTo>
                  <a:pt x="2693" y="413"/>
                </a:lnTo>
                <a:lnTo>
                  <a:pt x="2708" y="458"/>
                </a:lnTo>
                <a:lnTo>
                  <a:pt x="2731" y="518"/>
                </a:lnTo>
                <a:lnTo>
                  <a:pt x="2746" y="548"/>
                </a:lnTo>
                <a:lnTo>
                  <a:pt x="2761" y="608"/>
                </a:lnTo>
                <a:lnTo>
                  <a:pt x="2783" y="668"/>
                </a:lnTo>
                <a:lnTo>
                  <a:pt x="2798" y="728"/>
                </a:lnTo>
                <a:lnTo>
                  <a:pt x="2821" y="788"/>
                </a:lnTo>
                <a:lnTo>
                  <a:pt x="2821" y="833"/>
                </a:lnTo>
                <a:lnTo>
                  <a:pt x="2836" y="855"/>
                </a:lnTo>
                <a:lnTo>
                  <a:pt x="2851" y="915"/>
                </a:lnTo>
                <a:lnTo>
                  <a:pt x="2851" y="938"/>
                </a:lnTo>
                <a:lnTo>
                  <a:pt x="2858" y="960"/>
                </a:lnTo>
                <a:lnTo>
                  <a:pt x="2851" y="990"/>
                </a:lnTo>
                <a:lnTo>
                  <a:pt x="2858" y="1013"/>
                </a:lnTo>
                <a:lnTo>
                  <a:pt x="2873" y="1043"/>
                </a:lnTo>
                <a:lnTo>
                  <a:pt x="2896" y="1103"/>
                </a:lnTo>
                <a:lnTo>
                  <a:pt x="2948" y="1133"/>
                </a:lnTo>
                <a:lnTo>
                  <a:pt x="2971" y="1163"/>
                </a:lnTo>
                <a:lnTo>
                  <a:pt x="2993" y="1193"/>
                </a:lnTo>
                <a:lnTo>
                  <a:pt x="3008" y="1245"/>
                </a:lnTo>
                <a:lnTo>
                  <a:pt x="3023" y="1268"/>
                </a:lnTo>
                <a:lnTo>
                  <a:pt x="3031" y="1298"/>
                </a:lnTo>
                <a:lnTo>
                  <a:pt x="3046" y="1328"/>
                </a:lnTo>
                <a:lnTo>
                  <a:pt x="3068" y="1380"/>
                </a:lnTo>
                <a:lnTo>
                  <a:pt x="3083" y="1410"/>
                </a:lnTo>
                <a:lnTo>
                  <a:pt x="3106" y="1440"/>
                </a:lnTo>
                <a:lnTo>
                  <a:pt x="3136" y="1500"/>
                </a:lnTo>
                <a:lnTo>
                  <a:pt x="3166" y="1530"/>
                </a:lnTo>
                <a:lnTo>
                  <a:pt x="3188" y="1560"/>
                </a:lnTo>
                <a:lnTo>
                  <a:pt x="3218" y="1620"/>
                </a:lnTo>
                <a:lnTo>
                  <a:pt x="3241" y="1680"/>
                </a:lnTo>
                <a:lnTo>
                  <a:pt x="3256" y="1733"/>
                </a:lnTo>
                <a:lnTo>
                  <a:pt x="3271" y="1793"/>
                </a:lnTo>
                <a:lnTo>
                  <a:pt x="3278" y="1816"/>
                </a:lnTo>
                <a:lnTo>
                  <a:pt x="3286" y="1846"/>
                </a:lnTo>
                <a:lnTo>
                  <a:pt x="3293" y="1898"/>
                </a:lnTo>
                <a:lnTo>
                  <a:pt x="3308" y="1921"/>
                </a:lnTo>
                <a:lnTo>
                  <a:pt x="3331" y="1951"/>
                </a:lnTo>
                <a:lnTo>
                  <a:pt x="3376" y="2011"/>
                </a:lnTo>
                <a:lnTo>
                  <a:pt x="3391" y="2033"/>
                </a:lnTo>
                <a:lnTo>
                  <a:pt x="3436" y="2078"/>
                </a:lnTo>
                <a:lnTo>
                  <a:pt x="3451" y="2101"/>
                </a:lnTo>
                <a:lnTo>
                  <a:pt x="3481" y="2131"/>
                </a:lnTo>
                <a:lnTo>
                  <a:pt x="3496" y="2153"/>
                </a:lnTo>
                <a:lnTo>
                  <a:pt x="3518" y="2183"/>
                </a:lnTo>
                <a:lnTo>
                  <a:pt x="3541" y="2206"/>
                </a:lnTo>
                <a:lnTo>
                  <a:pt x="3563" y="2228"/>
                </a:lnTo>
                <a:lnTo>
                  <a:pt x="3586" y="2251"/>
                </a:lnTo>
                <a:lnTo>
                  <a:pt x="3616" y="2281"/>
                </a:lnTo>
                <a:lnTo>
                  <a:pt x="3638" y="2303"/>
                </a:lnTo>
                <a:lnTo>
                  <a:pt x="3668" y="2326"/>
                </a:lnTo>
                <a:lnTo>
                  <a:pt x="3698" y="2356"/>
                </a:lnTo>
                <a:lnTo>
                  <a:pt x="3721" y="2378"/>
                </a:lnTo>
                <a:lnTo>
                  <a:pt x="3743" y="2401"/>
                </a:lnTo>
                <a:lnTo>
                  <a:pt x="3766" y="2416"/>
                </a:lnTo>
                <a:lnTo>
                  <a:pt x="3811" y="2431"/>
                </a:lnTo>
                <a:lnTo>
                  <a:pt x="3833" y="2453"/>
                </a:lnTo>
                <a:lnTo>
                  <a:pt x="3856" y="2476"/>
                </a:lnTo>
                <a:lnTo>
                  <a:pt x="3886" y="2498"/>
                </a:lnTo>
                <a:lnTo>
                  <a:pt x="3908" y="2551"/>
                </a:lnTo>
                <a:lnTo>
                  <a:pt x="3931" y="2573"/>
                </a:lnTo>
                <a:lnTo>
                  <a:pt x="3946" y="2596"/>
                </a:lnTo>
                <a:lnTo>
                  <a:pt x="3961" y="2626"/>
                </a:lnTo>
                <a:lnTo>
                  <a:pt x="3961" y="2648"/>
                </a:lnTo>
                <a:lnTo>
                  <a:pt x="3968" y="2671"/>
                </a:lnTo>
                <a:lnTo>
                  <a:pt x="3983" y="2693"/>
                </a:lnTo>
                <a:lnTo>
                  <a:pt x="3998" y="2716"/>
                </a:lnTo>
                <a:lnTo>
                  <a:pt x="4006" y="2738"/>
                </a:lnTo>
                <a:lnTo>
                  <a:pt x="4021" y="2761"/>
                </a:lnTo>
                <a:lnTo>
                  <a:pt x="4036" y="2783"/>
                </a:lnTo>
                <a:lnTo>
                  <a:pt x="4043" y="2806"/>
                </a:lnTo>
                <a:lnTo>
                  <a:pt x="4051" y="2828"/>
                </a:lnTo>
                <a:lnTo>
                  <a:pt x="4043" y="2851"/>
                </a:lnTo>
                <a:lnTo>
                  <a:pt x="4028" y="2873"/>
                </a:lnTo>
                <a:lnTo>
                  <a:pt x="4021" y="2896"/>
                </a:lnTo>
                <a:lnTo>
                  <a:pt x="4028" y="2918"/>
                </a:lnTo>
                <a:lnTo>
                  <a:pt x="4051" y="2933"/>
                </a:lnTo>
                <a:lnTo>
                  <a:pt x="4058" y="2956"/>
                </a:lnTo>
                <a:lnTo>
                  <a:pt x="4051" y="2986"/>
                </a:lnTo>
                <a:lnTo>
                  <a:pt x="4036" y="3008"/>
                </a:lnTo>
                <a:lnTo>
                  <a:pt x="4013" y="3031"/>
                </a:lnTo>
                <a:lnTo>
                  <a:pt x="3998" y="3053"/>
                </a:lnTo>
                <a:lnTo>
                  <a:pt x="3976" y="3068"/>
                </a:lnTo>
                <a:lnTo>
                  <a:pt x="3953" y="3083"/>
                </a:lnTo>
                <a:lnTo>
                  <a:pt x="3931" y="3098"/>
                </a:lnTo>
                <a:lnTo>
                  <a:pt x="3908" y="3113"/>
                </a:lnTo>
                <a:lnTo>
                  <a:pt x="3886" y="3113"/>
                </a:lnTo>
                <a:lnTo>
                  <a:pt x="3856" y="3113"/>
                </a:lnTo>
                <a:lnTo>
                  <a:pt x="3826" y="3106"/>
                </a:lnTo>
                <a:lnTo>
                  <a:pt x="3803" y="3098"/>
                </a:lnTo>
                <a:lnTo>
                  <a:pt x="3781" y="3091"/>
                </a:lnTo>
                <a:lnTo>
                  <a:pt x="3721" y="3091"/>
                </a:lnTo>
                <a:lnTo>
                  <a:pt x="3668" y="3091"/>
                </a:lnTo>
                <a:lnTo>
                  <a:pt x="3646" y="3091"/>
                </a:lnTo>
                <a:lnTo>
                  <a:pt x="3623" y="3098"/>
                </a:lnTo>
                <a:lnTo>
                  <a:pt x="3616" y="3068"/>
                </a:lnTo>
                <a:lnTo>
                  <a:pt x="3608" y="3046"/>
                </a:lnTo>
                <a:lnTo>
                  <a:pt x="3601" y="3023"/>
                </a:lnTo>
                <a:lnTo>
                  <a:pt x="3586" y="3001"/>
                </a:lnTo>
                <a:lnTo>
                  <a:pt x="3563" y="2978"/>
                </a:lnTo>
                <a:lnTo>
                  <a:pt x="3533" y="2971"/>
                </a:lnTo>
                <a:lnTo>
                  <a:pt x="3473" y="2948"/>
                </a:lnTo>
                <a:lnTo>
                  <a:pt x="3451" y="2941"/>
                </a:lnTo>
                <a:lnTo>
                  <a:pt x="3428" y="2933"/>
                </a:lnTo>
                <a:lnTo>
                  <a:pt x="3406" y="2926"/>
                </a:lnTo>
                <a:lnTo>
                  <a:pt x="3383" y="2918"/>
                </a:lnTo>
                <a:lnTo>
                  <a:pt x="3361" y="2896"/>
                </a:lnTo>
                <a:lnTo>
                  <a:pt x="3338" y="2873"/>
                </a:lnTo>
                <a:lnTo>
                  <a:pt x="3316" y="2858"/>
                </a:lnTo>
                <a:lnTo>
                  <a:pt x="3286" y="2851"/>
                </a:lnTo>
                <a:lnTo>
                  <a:pt x="3233" y="2836"/>
                </a:lnTo>
                <a:lnTo>
                  <a:pt x="3203" y="2821"/>
                </a:lnTo>
                <a:lnTo>
                  <a:pt x="3158" y="2813"/>
                </a:lnTo>
                <a:lnTo>
                  <a:pt x="3128" y="2806"/>
                </a:lnTo>
                <a:lnTo>
                  <a:pt x="3076" y="2791"/>
                </a:lnTo>
                <a:lnTo>
                  <a:pt x="3023" y="2776"/>
                </a:lnTo>
                <a:lnTo>
                  <a:pt x="3001" y="2761"/>
                </a:lnTo>
                <a:lnTo>
                  <a:pt x="2978" y="2753"/>
                </a:lnTo>
                <a:lnTo>
                  <a:pt x="2956" y="2746"/>
                </a:lnTo>
                <a:lnTo>
                  <a:pt x="2933" y="2731"/>
                </a:lnTo>
                <a:lnTo>
                  <a:pt x="2911" y="2723"/>
                </a:lnTo>
                <a:lnTo>
                  <a:pt x="2888" y="2716"/>
                </a:lnTo>
                <a:lnTo>
                  <a:pt x="2866" y="2708"/>
                </a:lnTo>
                <a:lnTo>
                  <a:pt x="2843" y="2708"/>
                </a:lnTo>
                <a:lnTo>
                  <a:pt x="2795" y="2693"/>
                </a:lnTo>
                <a:lnTo>
                  <a:pt x="2795" y="2693"/>
                </a:lnTo>
              </a:path>
            </a:pathLst>
          </a:custGeom>
          <a:noFill/>
          <a:ln w="50800" cap="rnd" cmpd="sng">
            <a:solidFill>
              <a:srgbClr val="CC33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8563" y="4795275"/>
            <a:ext cx="498475" cy="5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800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9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9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5" grpId="0"/>
      <p:bldP spid="19509" grpId="0"/>
      <p:bldP spid="19510" grpId="0"/>
      <p:bldP spid="19511" grpId="0"/>
      <p:bldP spid="19512" grpId="0"/>
      <p:bldP spid="19513" grpId="0"/>
      <p:bldP spid="19514" grpId="0"/>
      <p:bldP spid="19515" grpId="0"/>
      <p:bldP spid="19516" grpId="0"/>
      <p:bldP spid="19517" grpId="0"/>
      <p:bldP spid="19518" grpId="0"/>
      <p:bldP spid="19519" grpId="0"/>
      <p:bldP spid="19520" grpId="0"/>
      <p:bldP spid="19521" grpId="0"/>
      <p:bldP spid="19534" grpId="0"/>
      <p:bldP spid="19535" grpId="0"/>
      <p:bldP spid="19593" grpId="0"/>
      <p:bldP spid="1959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88264" y="3732214"/>
            <a:ext cx="414337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395" name="AutoShape 3"/>
          <p:cNvSpPr>
            <a:spLocks/>
          </p:cNvSpPr>
          <p:nvPr/>
        </p:nvSpPr>
        <p:spPr bwMode="auto">
          <a:xfrm>
            <a:off x="7254876" y="4321175"/>
            <a:ext cx="830263" cy="622300"/>
          </a:xfrm>
          <a:prstGeom prst="roundRect">
            <a:avLst>
              <a:gd name="adj" fmla="val 231"/>
            </a:avLst>
          </a:prstGeom>
          <a:solidFill>
            <a:srgbClr val="B3B3B3"/>
          </a:solidFill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5575" y="1987551"/>
            <a:ext cx="0" cy="8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55888" y="2608263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10000" y="960438"/>
            <a:ext cx="1123950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98664" y="1822450"/>
            <a:ext cx="1184275" cy="592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459039" y="1836739"/>
            <a:ext cx="1182687" cy="592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78175" y="2608263"/>
            <a:ext cx="58738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1150" y="2576513"/>
            <a:ext cx="58738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62200" y="2576513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55888" y="2738438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5" name="Picture 1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92375" y="2674938"/>
            <a:ext cx="58738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17814" y="2738438"/>
            <a:ext cx="58737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7" name="Picture 1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82913" y="2608263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8" name="Picture 1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49575" y="2706688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09" name="Picture 1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95538" y="2771775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0" name="Picture 1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55888" y="3195638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1" name="Picture 1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57464" y="2803525"/>
            <a:ext cx="58737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2" name="Picture 2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81338" y="2738438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3" name="Picture 2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14663" y="2836863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4" name="Picture 2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84488" y="3130550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5" name="Picture 2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48000" y="3033713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6" name="Picture 2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49575" y="3000375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7" name="Picture 2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87650" y="3065463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8" name="Picture 2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60625" y="2968625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19" name="Picture 2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22550" y="2935288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0" name="Picture 2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22550" y="3097213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1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54314" y="2901950"/>
            <a:ext cx="14287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2" name="Picture 3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44839" y="2935288"/>
            <a:ext cx="58737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3" name="Picture 3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87650" y="3195638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4" name="Picture 3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92464" y="3014663"/>
            <a:ext cx="58737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5" name="Picture 3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14663" y="3163888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6" name="Picture 3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78175" y="2803525"/>
            <a:ext cx="58738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7" name="Picture 3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20975" y="3327400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8" name="Picture 3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24125" y="3228975"/>
            <a:ext cx="58738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29" name="Picture 3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27288" y="3130550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30" name="Picture 3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62200" y="2935288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31" name="Picture 3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87650" y="2901950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32" name="Picture 4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84488" y="2870200"/>
            <a:ext cx="57150" cy="10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33" name="Picture 4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93975" y="3548063"/>
            <a:ext cx="1417638" cy="1319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34" name="Picture 4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010276" y="3821114"/>
            <a:ext cx="619125" cy="1036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35" name="Picture 43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332663" y="4365625"/>
            <a:ext cx="622300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436" name="AutoShape 44"/>
          <p:cNvSpPr>
            <a:spLocks/>
          </p:cNvSpPr>
          <p:nvPr/>
        </p:nvSpPr>
        <p:spPr bwMode="auto">
          <a:xfrm>
            <a:off x="1971675" y="4867275"/>
            <a:ext cx="8185150" cy="1658938"/>
          </a:xfrm>
          <a:prstGeom prst="roundRect">
            <a:avLst>
              <a:gd name="adj" fmla="val 83"/>
            </a:avLst>
          </a:prstGeom>
          <a:solidFill>
            <a:srgbClr val="996633"/>
          </a:solidFill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437" name="Freeform 45"/>
          <p:cNvSpPr>
            <a:spLocks noChangeArrowheads="1"/>
          </p:cNvSpPr>
          <p:nvPr/>
        </p:nvSpPr>
        <p:spPr bwMode="auto">
          <a:xfrm>
            <a:off x="2043114" y="2376489"/>
            <a:ext cx="8099425" cy="1220787"/>
          </a:xfrm>
          <a:custGeom>
            <a:avLst/>
            <a:gdLst/>
            <a:ahLst/>
            <a:cxnLst>
              <a:cxn ang="0">
                <a:pos x="0" y="3738"/>
              </a:cxn>
              <a:cxn ang="0">
                <a:pos x="1025" y="3706"/>
              </a:cxn>
              <a:cxn ang="0">
                <a:pos x="2117" y="3705"/>
              </a:cxn>
              <a:cxn ang="0">
                <a:pos x="3175" y="3606"/>
              </a:cxn>
              <a:cxn ang="0">
                <a:pos x="4200" y="3374"/>
              </a:cxn>
              <a:cxn ang="0">
                <a:pos x="5226" y="3374"/>
              </a:cxn>
              <a:cxn ang="0">
                <a:pos x="6251" y="3275"/>
              </a:cxn>
              <a:cxn ang="0">
                <a:pos x="7309" y="2746"/>
              </a:cxn>
              <a:cxn ang="0">
                <a:pos x="8367" y="1920"/>
              </a:cxn>
              <a:cxn ang="0">
                <a:pos x="9294" y="1158"/>
              </a:cxn>
              <a:cxn ang="0">
                <a:pos x="10319" y="960"/>
              </a:cxn>
              <a:cxn ang="0">
                <a:pos x="11344" y="564"/>
              </a:cxn>
              <a:cxn ang="0">
                <a:pos x="12369" y="100"/>
              </a:cxn>
              <a:cxn ang="0">
                <a:pos x="13395" y="398"/>
              </a:cxn>
              <a:cxn ang="0">
                <a:pos x="14651" y="927"/>
              </a:cxn>
              <a:cxn ang="0">
                <a:pos x="15577" y="1555"/>
              </a:cxn>
              <a:cxn ang="0">
                <a:pos x="16537" y="2152"/>
              </a:cxn>
              <a:cxn ang="0">
                <a:pos x="17596" y="2217"/>
              </a:cxn>
              <a:cxn ang="0">
                <a:pos x="18554" y="2746"/>
              </a:cxn>
              <a:cxn ang="0">
                <a:pos x="19579" y="3308"/>
              </a:cxn>
              <a:cxn ang="0">
                <a:pos x="20604" y="3243"/>
              </a:cxn>
              <a:cxn ang="0">
                <a:pos x="21630" y="2878"/>
              </a:cxn>
              <a:cxn ang="0">
                <a:pos x="22721" y="2878"/>
              </a:cxn>
              <a:cxn ang="0">
                <a:pos x="23779" y="2878"/>
              </a:cxn>
              <a:cxn ang="0">
                <a:pos x="24805" y="3143"/>
              </a:cxn>
            </a:cxnLst>
            <a:rect l="0" t="0" r="r" b="b"/>
            <a:pathLst>
              <a:path w="24806" h="3739">
                <a:moveTo>
                  <a:pt x="0" y="3738"/>
                </a:moveTo>
                <a:cubicBezTo>
                  <a:pt x="339" y="3676"/>
                  <a:pt x="683" y="3711"/>
                  <a:pt x="1025" y="3706"/>
                </a:cubicBezTo>
                <a:cubicBezTo>
                  <a:pt x="1387" y="3699"/>
                  <a:pt x="1753" y="3696"/>
                  <a:pt x="2117" y="3705"/>
                </a:cubicBezTo>
                <a:cubicBezTo>
                  <a:pt x="2476" y="3714"/>
                  <a:pt x="2820" y="3691"/>
                  <a:pt x="3175" y="3606"/>
                </a:cubicBezTo>
                <a:cubicBezTo>
                  <a:pt x="3554" y="3515"/>
                  <a:pt x="3822" y="3531"/>
                  <a:pt x="4200" y="3374"/>
                </a:cubicBezTo>
                <a:cubicBezTo>
                  <a:pt x="4515" y="3243"/>
                  <a:pt x="4884" y="3366"/>
                  <a:pt x="5226" y="3374"/>
                </a:cubicBezTo>
                <a:cubicBezTo>
                  <a:pt x="5570" y="3382"/>
                  <a:pt x="5945" y="3433"/>
                  <a:pt x="6251" y="3275"/>
                </a:cubicBezTo>
                <a:cubicBezTo>
                  <a:pt x="6609" y="3090"/>
                  <a:pt x="7017" y="3015"/>
                  <a:pt x="7309" y="2746"/>
                </a:cubicBezTo>
                <a:cubicBezTo>
                  <a:pt x="7649" y="2433"/>
                  <a:pt x="8095" y="2287"/>
                  <a:pt x="8367" y="1920"/>
                </a:cubicBezTo>
                <a:cubicBezTo>
                  <a:pt x="8605" y="1597"/>
                  <a:pt x="8862" y="1165"/>
                  <a:pt x="9294" y="1158"/>
                </a:cubicBezTo>
                <a:cubicBezTo>
                  <a:pt x="9668" y="1152"/>
                  <a:pt x="9922" y="948"/>
                  <a:pt x="10319" y="960"/>
                </a:cubicBezTo>
                <a:cubicBezTo>
                  <a:pt x="10685" y="972"/>
                  <a:pt x="11051" y="786"/>
                  <a:pt x="11344" y="564"/>
                </a:cubicBezTo>
                <a:cubicBezTo>
                  <a:pt x="11652" y="329"/>
                  <a:pt x="11994" y="113"/>
                  <a:pt x="12369" y="100"/>
                </a:cubicBezTo>
                <a:cubicBezTo>
                  <a:pt x="12729" y="88"/>
                  <a:pt x="13047" y="0"/>
                  <a:pt x="13395" y="398"/>
                </a:cubicBezTo>
                <a:cubicBezTo>
                  <a:pt x="13692" y="737"/>
                  <a:pt x="14176" y="907"/>
                  <a:pt x="14651" y="927"/>
                </a:cubicBezTo>
                <a:cubicBezTo>
                  <a:pt x="15029" y="943"/>
                  <a:pt x="15457" y="1109"/>
                  <a:pt x="15577" y="1555"/>
                </a:cubicBezTo>
                <a:cubicBezTo>
                  <a:pt x="15687" y="1965"/>
                  <a:pt x="16175" y="2048"/>
                  <a:pt x="16537" y="2152"/>
                </a:cubicBezTo>
                <a:cubicBezTo>
                  <a:pt x="16885" y="2250"/>
                  <a:pt x="17245" y="2170"/>
                  <a:pt x="17596" y="2217"/>
                </a:cubicBezTo>
                <a:cubicBezTo>
                  <a:pt x="17950" y="2265"/>
                  <a:pt x="18323" y="2343"/>
                  <a:pt x="18554" y="2746"/>
                </a:cubicBezTo>
                <a:cubicBezTo>
                  <a:pt x="18740" y="3071"/>
                  <a:pt x="19141" y="3359"/>
                  <a:pt x="19579" y="3308"/>
                </a:cubicBezTo>
                <a:cubicBezTo>
                  <a:pt x="19918" y="3269"/>
                  <a:pt x="20292" y="3406"/>
                  <a:pt x="20604" y="3243"/>
                </a:cubicBezTo>
                <a:cubicBezTo>
                  <a:pt x="20936" y="3067"/>
                  <a:pt x="21273" y="2944"/>
                  <a:pt x="21630" y="2878"/>
                </a:cubicBezTo>
                <a:cubicBezTo>
                  <a:pt x="21986" y="2812"/>
                  <a:pt x="22358" y="2878"/>
                  <a:pt x="22721" y="2878"/>
                </a:cubicBezTo>
                <a:cubicBezTo>
                  <a:pt x="23073" y="2879"/>
                  <a:pt x="23427" y="2873"/>
                  <a:pt x="23779" y="2878"/>
                </a:cubicBezTo>
                <a:cubicBezTo>
                  <a:pt x="24142" y="2883"/>
                  <a:pt x="24441" y="3131"/>
                  <a:pt x="24805" y="3143"/>
                </a:cubicBezTo>
              </a:path>
            </a:pathLst>
          </a:custGeom>
          <a:noFill/>
          <a:ln w="18360">
            <a:solidFill>
              <a:srgbClr val="804C1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9438" name="Group 46"/>
          <p:cNvGrpSpPr>
            <a:grpSpLocks/>
          </p:cNvGrpSpPr>
          <p:nvPr/>
        </p:nvGrpSpPr>
        <p:grpSpPr bwMode="auto">
          <a:xfrm rot="19529120">
            <a:off x="4727308" y="1302001"/>
            <a:ext cx="555322" cy="451737"/>
            <a:chOff x="2503" y="734"/>
            <a:chExt cx="260" cy="292"/>
          </a:xfrm>
        </p:grpSpPr>
        <p:pic>
          <p:nvPicPr>
            <p:cNvPr id="59439" name="Picture 47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2601" y="716"/>
              <a:ext cx="65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59440" name="Group 48"/>
          <p:cNvGrpSpPr>
            <a:grpSpLocks/>
          </p:cNvGrpSpPr>
          <p:nvPr/>
        </p:nvGrpSpPr>
        <p:grpSpPr bwMode="auto">
          <a:xfrm rot="19334234">
            <a:off x="5346893" y="1747228"/>
            <a:ext cx="374650" cy="419100"/>
            <a:chOff x="2880" y="1147"/>
            <a:chExt cx="260" cy="292"/>
          </a:xfrm>
        </p:grpSpPr>
        <p:pic>
          <p:nvPicPr>
            <p:cNvPr id="59441" name="Picture 49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2979" y="1130"/>
              <a:ext cx="65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59442" name="Group 50"/>
          <p:cNvGrpSpPr>
            <a:grpSpLocks/>
          </p:cNvGrpSpPr>
          <p:nvPr/>
        </p:nvGrpSpPr>
        <p:grpSpPr bwMode="auto">
          <a:xfrm rot="19147432">
            <a:off x="5857979" y="2204893"/>
            <a:ext cx="374650" cy="420688"/>
            <a:chOff x="3267" y="1557"/>
            <a:chExt cx="260" cy="292"/>
          </a:xfrm>
        </p:grpSpPr>
        <p:pic>
          <p:nvPicPr>
            <p:cNvPr id="59443" name="Picture 51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365" y="1539"/>
              <a:ext cx="65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59444" name="Group 52"/>
          <p:cNvGrpSpPr>
            <a:grpSpLocks/>
          </p:cNvGrpSpPr>
          <p:nvPr/>
        </p:nvGrpSpPr>
        <p:grpSpPr bwMode="auto">
          <a:xfrm rot="-2385340">
            <a:off x="6468345" y="2695575"/>
            <a:ext cx="374650" cy="420688"/>
            <a:chOff x="3623" y="1872"/>
            <a:chExt cx="260" cy="292"/>
          </a:xfrm>
        </p:grpSpPr>
        <p:pic>
          <p:nvPicPr>
            <p:cNvPr id="59445" name="Picture 53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722" y="1855"/>
              <a:ext cx="65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59446" name="Group 54"/>
          <p:cNvGrpSpPr>
            <a:grpSpLocks/>
          </p:cNvGrpSpPr>
          <p:nvPr/>
        </p:nvGrpSpPr>
        <p:grpSpPr bwMode="auto">
          <a:xfrm rot="-2484386">
            <a:off x="7102895" y="3208339"/>
            <a:ext cx="373062" cy="420687"/>
            <a:chOff x="3987" y="2228"/>
            <a:chExt cx="260" cy="292"/>
          </a:xfrm>
        </p:grpSpPr>
        <p:pic>
          <p:nvPicPr>
            <p:cNvPr id="59447" name="Picture 55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4085" y="2211"/>
              <a:ext cx="65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59448" name="Picture 56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062413" y="4037014"/>
            <a:ext cx="531812" cy="11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49" name="Picture 57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749801" y="4037013"/>
            <a:ext cx="531813" cy="10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50" name="Picture 58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430838" y="4044950"/>
            <a:ext cx="531812" cy="10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451" name="Text Box 59"/>
          <p:cNvSpPr txBox="1">
            <a:spLocks noChangeArrowheads="1"/>
          </p:cNvSpPr>
          <p:nvPr/>
        </p:nvSpPr>
        <p:spPr bwMode="auto">
          <a:xfrm>
            <a:off x="3143251" y="727076"/>
            <a:ext cx="868362" cy="263525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81639" tIns="52019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7225" algn="l"/>
                <a:tab pos="1312863" algn="l"/>
              </a:tabLst>
            </a:pPr>
            <a:r>
              <a:rPr lang="en-US" sz="1300" dirty="0">
                <a:cs typeface="Arial Unicode MS" charset="0"/>
              </a:rPr>
              <a:t> </a:t>
            </a:r>
            <a:r>
              <a:rPr lang="en-US" sz="1300" b="1" dirty="0">
                <a:cs typeface="Arial Unicode MS" charset="0"/>
              </a:rPr>
              <a:t>Satellite</a:t>
            </a:r>
          </a:p>
        </p:txBody>
      </p:sp>
      <p:pic>
        <p:nvPicPr>
          <p:cNvPr id="59452" name="Picture 60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387975" y="2247900"/>
            <a:ext cx="27305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453" name="Freeform 61"/>
          <p:cNvSpPr>
            <a:spLocks/>
          </p:cNvSpPr>
          <p:nvPr/>
        </p:nvSpPr>
        <p:spPr bwMode="auto">
          <a:xfrm>
            <a:off x="6523038" y="4257675"/>
            <a:ext cx="62230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05" y="0"/>
              </a:cxn>
            </a:cxnLst>
            <a:rect l="0" t="0" r="r" b="b"/>
            <a:pathLst>
              <a:path w="1906" h="1">
                <a:moveTo>
                  <a:pt x="0" y="0"/>
                </a:moveTo>
                <a:lnTo>
                  <a:pt x="1905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9454" name="Picture 6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291514" y="4168775"/>
            <a:ext cx="1184275" cy="592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455" name="Text Box 63"/>
          <p:cNvSpPr txBox="1">
            <a:spLocks noChangeArrowheads="1"/>
          </p:cNvSpPr>
          <p:nvPr/>
        </p:nvSpPr>
        <p:spPr bwMode="auto">
          <a:xfrm>
            <a:off x="8585201" y="4398964"/>
            <a:ext cx="830263" cy="263525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81639" tIns="52019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7225" algn="l"/>
              </a:tabLst>
            </a:pPr>
            <a:r>
              <a:rPr lang="en-US" sz="1300">
                <a:solidFill>
                  <a:srgbClr val="000000"/>
                </a:solidFill>
                <a:cs typeface="Arial Unicode MS" charset="0"/>
              </a:rPr>
              <a:t>Internet</a:t>
            </a:r>
          </a:p>
        </p:txBody>
      </p:sp>
      <p:sp>
        <p:nvSpPr>
          <p:cNvPr id="59456" name="Line 64"/>
          <p:cNvSpPr>
            <a:spLocks noChangeShapeType="1"/>
          </p:cNvSpPr>
          <p:nvPr/>
        </p:nvSpPr>
        <p:spPr bwMode="auto">
          <a:xfrm>
            <a:off x="8118475" y="4551364"/>
            <a:ext cx="41433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57" name="Freeform 65"/>
          <p:cNvSpPr>
            <a:spLocks/>
          </p:cNvSpPr>
          <p:nvPr/>
        </p:nvSpPr>
        <p:spPr bwMode="auto">
          <a:xfrm>
            <a:off x="3641725" y="2347119"/>
            <a:ext cx="1822450" cy="1319213"/>
          </a:xfrm>
          <a:custGeom>
            <a:avLst/>
            <a:gdLst/>
            <a:ahLst/>
            <a:cxnLst>
              <a:cxn ang="0">
                <a:pos x="0" y="3810"/>
              </a:cxn>
              <a:cxn ang="0">
                <a:pos x="5715" y="0"/>
              </a:cxn>
            </a:cxnLst>
            <a:rect l="0" t="0" r="r" b="b"/>
            <a:pathLst>
              <a:path w="5716" h="3811">
                <a:moveTo>
                  <a:pt x="0" y="3810"/>
                </a:moveTo>
                <a:lnTo>
                  <a:pt x="5715" y="0"/>
                </a:lnTo>
              </a:path>
            </a:pathLst>
          </a:custGeom>
          <a:noFill/>
          <a:ln w="27360">
            <a:solidFill>
              <a:srgbClr val="008000"/>
            </a:solidFill>
            <a:prstDash val="sysDashDot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58" name="Freeform 66"/>
          <p:cNvSpPr>
            <a:spLocks/>
          </p:cNvSpPr>
          <p:nvPr/>
        </p:nvSpPr>
        <p:spPr bwMode="auto">
          <a:xfrm>
            <a:off x="5638801" y="2376489"/>
            <a:ext cx="1484313" cy="1563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45" y="4445"/>
              </a:cxn>
            </a:cxnLst>
            <a:rect l="0" t="0" r="r" b="b"/>
            <a:pathLst>
              <a:path w="4446" h="4446">
                <a:moveTo>
                  <a:pt x="0" y="0"/>
                </a:moveTo>
                <a:lnTo>
                  <a:pt x="4445" y="4445"/>
                </a:lnTo>
              </a:path>
            </a:pathLst>
          </a:custGeom>
          <a:noFill/>
          <a:ln w="27360">
            <a:solidFill>
              <a:srgbClr val="008000"/>
            </a:solidFill>
            <a:prstDash val="sysDashDot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9459" name="Picture 67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177088" y="3721100"/>
            <a:ext cx="120650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460" name="Text Box 68"/>
          <p:cNvSpPr txBox="1">
            <a:spLocks noChangeArrowheads="1"/>
          </p:cNvSpPr>
          <p:nvPr/>
        </p:nvSpPr>
        <p:spPr bwMode="auto">
          <a:xfrm>
            <a:off x="5962651" y="4800601"/>
            <a:ext cx="4179888" cy="609599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81639" tIns="52019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7225" algn="l"/>
                <a:tab pos="1312863" algn="l"/>
                <a:tab pos="1970088" algn="l"/>
              </a:tabLst>
            </a:pPr>
            <a:r>
              <a:rPr lang="en-US" sz="1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Forecast/ Dissemination/ Decision Support Center/ Operational Control Room/ Water Center</a:t>
            </a:r>
          </a:p>
        </p:txBody>
      </p:sp>
      <p:sp>
        <p:nvSpPr>
          <p:cNvPr id="59461" name="Line 69"/>
          <p:cNvSpPr>
            <a:spLocks noChangeShapeType="1"/>
          </p:cNvSpPr>
          <p:nvPr/>
        </p:nvSpPr>
        <p:spPr bwMode="auto">
          <a:xfrm flipV="1">
            <a:off x="9229726" y="3894138"/>
            <a:ext cx="206375" cy="417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62" name="Line 70"/>
          <p:cNvSpPr>
            <a:spLocks noChangeShapeType="1"/>
          </p:cNvSpPr>
          <p:nvPr/>
        </p:nvSpPr>
        <p:spPr bwMode="auto">
          <a:xfrm>
            <a:off x="9229725" y="4310064"/>
            <a:ext cx="41433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63" name="Line 71"/>
          <p:cNvSpPr>
            <a:spLocks noChangeShapeType="1"/>
          </p:cNvSpPr>
          <p:nvPr/>
        </p:nvSpPr>
        <p:spPr bwMode="auto">
          <a:xfrm flipH="1" flipV="1">
            <a:off x="9020175" y="3894138"/>
            <a:ext cx="211138" cy="417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64" name="AutoShape 72"/>
          <p:cNvSpPr>
            <a:spLocks noChangeArrowheads="1"/>
          </p:cNvSpPr>
          <p:nvPr/>
        </p:nvSpPr>
        <p:spPr bwMode="auto">
          <a:xfrm>
            <a:off x="7199313" y="4148139"/>
            <a:ext cx="927100" cy="161925"/>
          </a:xfrm>
          <a:prstGeom prst="roundRect">
            <a:avLst>
              <a:gd name="adj" fmla="val 889"/>
            </a:avLst>
          </a:prstGeom>
          <a:solidFill>
            <a:srgbClr val="804C1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9465" name="Picture 73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8826501" y="3459164"/>
            <a:ext cx="327025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66" name="Picture 74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9348789" y="3459164"/>
            <a:ext cx="327025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9467" name="Picture 75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9642476" y="3979864"/>
            <a:ext cx="3270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59468" name="Group 76"/>
          <p:cNvGrpSpPr>
            <a:grpSpLocks/>
          </p:cNvGrpSpPr>
          <p:nvPr/>
        </p:nvGrpSpPr>
        <p:grpSpPr bwMode="auto">
          <a:xfrm rot="12722028">
            <a:off x="3262313" y="2944814"/>
            <a:ext cx="374650" cy="420687"/>
            <a:chOff x="2503" y="734"/>
            <a:chExt cx="260" cy="292"/>
          </a:xfrm>
        </p:grpSpPr>
        <p:pic>
          <p:nvPicPr>
            <p:cNvPr id="59469" name="Picture 77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2601" y="716"/>
              <a:ext cx="65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59470" name="Group 78"/>
          <p:cNvGrpSpPr>
            <a:grpSpLocks/>
          </p:cNvGrpSpPr>
          <p:nvPr/>
        </p:nvGrpSpPr>
        <p:grpSpPr bwMode="auto">
          <a:xfrm rot="12722028">
            <a:off x="3608388" y="2254250"/>
            <a:ext cx="373062" cy="420688"/>
            <a:chOff x="2503" y="734"/>
            <a:chExt cx="260" cy="292"/>
          </a:xfrm>
        </p:grpSpPr>
        <p:pic>
          <p:nvPicPr>
            <p:cNvPr id="59471" name="Picture 79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2601" y="716"/>
              <a:ext cx="65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59472" name="Group 80"/>
          <p:cNvGrpSpPr>
            <a:grpSpLocks/>
          </p:cNvGrpSpPr>
          <p:nvPr/>
        </p:nvGrpSpPr>
        <p:grpSpPr bwMode="auto">
          <a:xfrm rot="12722028">
            <a:off x="3884613" y="1700214"/>
            <a:ext cx="374650" cy="420687"/>
            <a:chOff x="2503" y="734"/>
            <a:chExt cx="260" cy="292"/>
          </a:xfrm>
        </p:grpSpPr>
        <p:pic>
          <p:nvPicPr>
            <p:cNvPr id="59473" name="Picture 81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2601" y="716"/>
              <a:ext cx="65" cy="3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82" name="Text Box 59"/>
          <p:cNvSpPr txBox="1">
            <a:spLocks noChangeArrowheads="1"/>
          </p:cNvSpPr>
          <p:nvPr/>
        </p:nvSpPr>
        <p:spPr bwMode="auto">
          <a:xfrm>
            <a:off x="4191000" y="1981201"/>
            <a:ext cx="1447801" cy="263525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81639" tIns="52019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7225" algn="l"/>
                <a:tab pos="1312863" algn="l"/>
              </a:tabLst>
            </a:pPr>
            <a:r>
              <a:rPr lang="en-US" sz="1300" dirty="0">
                <a:cs typeface="Arial Unicode MS" charset="0"/>
              </a:rPr>
              <a:t> </a:t>
            </a:r>
            <a:r>
              <a:rPr lang="en-US" sz="1300" b="1" dirty="0">
                <a:cs typeface="Arial Unicode MS" charset="0"/>
              </a:rPr>
              <a:t>Terrestrial Radio</a:t>
            </a:r>
          </a:p>
        </p:txBody>
      </p:sp>
      <p:sp>
        <p:nvSpPr>
          <p:cNvPr id="83" name="Text Box 59"/>
          <p:cNvSpPr txBox="1">
            <a:spLocks noChangeArrowheads="1"/>
          </p:cNvSpPr>
          <p:nvPr/>
        </p:nvSpPr>
        <p:spPr bwMode="auto">
          <a:xfrm>
            <a:off x="4191001" y="3666332"/>
            <a:ext cx="1447800" cy="296069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81639" tIns="52019" rIns="81639" bIns="40820"/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7225" algn="l"/>
                <a:tab pos="1312863" algn="l"/>
              </a:tabLst>
            </a:pPr>
            <a:r>
              <a:rPr lang="en-US" sz="1300" b="1" dirty="0">
                <a:cs typeface="Arial Unicode MS" charset="0"/>
              </a:rPr>
              <a:t>Mobile Network</a:t>
            </a:r>
          </a:p>
        </p:txBody>
      </p:sp>
      <p:sp>
        <p:nvSpPr>
          <p:cNvPr id="84" name="Text Box 68"/>
          <p:cNvSpPr txBox="1">
            <a:spLocks noChangeArrowheads="1"/>
          </p:cNvSpPr>
          <p:nvPr/>
        </p:nvSpPr>
        <p:spPr bwMode="auto">
          <a:xfrm>
            <a:off x="1726213" y="101601"/>
            <a:ext cx="8834283" cy="477837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81639" tIns="52019" rIns="81639" bIns="40820"/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657225" algn="l"/>
                <a:tab pos="1312863" algn="l"/>
                <a:tab pos="1970088" algn="l"/>
              </a:tabLst>
            </a:pPr>
            <a:r>
              <a:rPr lang="en-US" sz="2800" b="1" dirty="0">
                <a:solidFill>
                  <a:srgbClr val="C00000"/>
                </a:solidFill>
                <a:cs typeface="Arial Unicode MS" charset="0"/>
              </a:rPr>
              <a:t>Illustrative Options for Real-time Telemetry</a:t>
            </a:r>
          </a:p>
        </p:txBody>
      </p:sp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019" y="4882925"/>
            <a:ext cx="2306638" cy="172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Content Placeholder 2"/>
          <p:cNvSpPr txBox="1">
            <a:spLocks/>
          </p:cNvSpPr>
          <p:nvPr/>
        </p:nvSpPr>
        <p:spPr>
          <a:xfrm>
            <a:off x="4219712" y="5449887"/>
            <a:ext cx="2740384" cy="1150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Collection &amp; Real-time Transmission</a:t>
            </a:r>
          </a:p>
          <a:p>
            <a:pPr marL="0" indent="0">
              <a:buNone/>
            </a:pPr>
            <a:r>
              <a:rPr lang="en-US" sz="1600" dirty="0"/>
              <a:t>(e.g. </a:t>
            </a:r>
            <a:r>
              <a:rPr lang="en-GB" sz="1400" dirty="0"/>
              <a:t>GSM/GPRS, Terrestrial Radio, Satellite Radio, </a:t>
            </a:r>
            <a:r>
              <a:rPr lang="en-GB" sz="1400" dirty="0" err="1"/>
              <a:t>Meteorburst</a:t>
            </a:r>
            <a:r>
              <a:rPr lang="en-GB" sz="1400" dirty="0"/>
              <a:t>, broadband, etc. or combination possibly with local data logger storage backup)</a:t>
            </a:r>
          </a:p>
          <a:p>
            <a:pPr lvl="1"/>
            <a:endParaRPr lang="en-GB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9238600" y="6558829"/>
            <a:ext cx="1879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1">
                    <a:lumMod val="65000"/>
                  </a:schemeClr>
                </a:solidFill>
              </a:rPr>
              <a:t>Source: Innovative Hydrology</a:t>
            </a:r>
            <a:endParaRPr lang="en-US" sz="11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853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10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10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59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1000" fill="hold"/>
                                        <p:tgtEl>
                                          <p:spTgt spid="59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2" dur="10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59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59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7" dur="10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2" dur="1000"/>
                                        <p:tgtEl>
                                          <p:spTgt spid="5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59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1000" fill="hold"/>
                                        <p:tgtEl>
                                          <p:spTgt spid="59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7" dur="10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1000" fill="hold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2" dur="100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3" dur="1000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1000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7" dur="10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8" dur="10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10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2" dur="1000"/>
                                        <p:tgtEl>
                                          <p:spTgt spid="59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3" dur="10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10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7" dur="10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8" dur="10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10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2" dur="10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3" dur="1000" fill="hold"/>
                                        <p:tgtEl>
                                          <p:spTgt spid="59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1000" fill="hold"/>
                                        <p:tgtEl>
                                          <p:spTgt spid="59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7" dur="1000"/>
                                        <p:tgtEl>
                                          <p:spTgt spid="59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8" dur="1000" fill="hold"/>
                                        <p:tgtEl>
                                          <p:spTgt spid="59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1000" fill="hold"/>
                                        <p:tgtEl>
                                          <p:spTgt spid="59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2" dur="1000"/>
                                        <p:tgtEl>
                                          <p:spTgt spid="59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3" dur="1000" fill="hold"/>
                                        <p:tgtEl>
                                          <p:spTgt spid="59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1000" fill="hold"/>
                                        <p:tgtEl>
                                          <p:spTgt spid="59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7" dur="1000"/>
                                        <p:tgtEl>
                                          <p:spTgt spid="59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8" dur="1000" fill="hold"/>
                                        <p:tgtEl>
                                          <p:spTgt spid="59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" dur="1000" fill="hold"/>
                                        <p:tgtEl>
                                          <p:spTgt spid="59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2" dur="1000"/>
                                        <p:tgtEl>
                                          <p:spTgt spid="59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3" dur="1000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1000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7" dur="1000"/>
                                        <p:tgtEl>
                                          <p:spTgt spid="59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8" dur="1000" fill="hold"/>
                                        <p:tgtEl>
                                          <p:spTgt spid="59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9" dur="1000" fill="hold"/>
                                        <p:tgtEl>
                                          <p:spTgt spid="59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2" dur="1000"/>
                                        <p:tgtEl>
                                          <p:spTgt spid="59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3" dur="1000" fill="hold"/>
                                        <p:tgtEl>
                                          <p:spTgt spid="59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1000" fill="hold"/>
                                        <p:tgtEl>
                                          <p:spTgt spid="59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7" dur="1000"/>
                                        <p:tgtEl>
                                          <p:spTgt spid="59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8" dur="1000" fill="hold"/>
                                        <p:tgtEl>
                                          <p:spTgt spid="59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1000" fill="hold"/>
                                        <p:tgtEl>
                                          <p:spTgt spid="59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2" dur="1000"/>
                                        <p:tgtEl>
                                          <p:spTgt spid="59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3" dur="1000" fill="hold"/>
                                        <p:tgtEl>
                                          <p:spTgt spid="59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4" dur="1000" fill="hold"/>
                                        <p:tgtEl>
                                          <p:spTgt spid="59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7" dur="1000"/>
                                        <p:tgtEl>
                                          <p:spTgt spid="59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8" dur="1000" fill="hold"/>
                                        <p:tgtEl>
                                          <p:spTgt spid="59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1000" fill="hold"/>
                                        <p:tgtEl>
                                          <p:spTgt spid="59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2" dur="10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3" dur="10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10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7" dur="1000"/>
                                        <p:tgtEl>
                                          <p:spTgt spid="59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8" dur="1000" fill="hold"/>
                                        <p:tgtEl>
                                          <p:spTgt spid="59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9" dur="1000" fill="hold"/>
                                        <p:tgtEl>
                                          <p:spTgt spid="59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2" dur="1000"/>
                                        <p:tgtEl>
                                          <p:spTgt spid="59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3" dur="1000" fill="hold"/>
                                        <p:tgtEl>
                                          <p:spTgt spid="59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4" dur="1000" fill="hold"/>
                                        <p:tgtEl>
                                          <p:spTgt spid="59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7" dur="1000"/>
                                        <p:tgtEl>
                                          <p:spTgt spid="59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8" dur="1000" fill="hold"/>
                                        <p:tgtEl>
                                          <p:spTgt spid="59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9" dur="1000" fill="hold"/>
                                        <p:tgtEl>
                                          <p:spTgt spid="59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2" dur="2000" fill="hold"/>
                                        <p:tgtEl>
                                          <p:spTgt spid="5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2000" fill="hold"/>
                                        <p:tgtEl>
                                          <p:spTgt spid="5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6" dur="2000" fill="hold"/>
                                        <p:tgtEl>
                                          <p:spTgt spid="5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7" dur="2000" fill="hold"/>
                                        <p:tgtEl>
                                          <p:spTgt spid="5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0" dur="2000" fill="hold"/>
                                        <p:tgtEl>
                                          <p:spTgt spid="59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1" dur="2000" fill="hold"/>
                                        <p:tgtEl>
                                          <p:spTgt spid="59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4" dur="500" fill="hold"/>
                                        <p:tgtEl>
                                          <p:spTgt spid="59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500" fill="hold"/>
                                        <p:tgtEl>
                                          <p:spTgt spid="59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06" dur="500"/>
                                        <p:tgtEl>
                                          <p:spTgt spid="5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0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1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2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6" dur="2000" fill="hold"/>
                                        <p:tgtEl>
                                          <p:spTgt spid="59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7" dur="2000" fill="hold"/>
                                        <p:tgtEl>
                                          <p:spTgt spid="59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500"/>
                            </p:stCondLst>
                            <p:childTnLst>
                              <p:par>
                                <p:cTn id="219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1" dur="2000" fill="hold"/>
                                        <p:tgtEl>
                                          <p:spTgt spid="59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2" dur="2000" fill="hold"/>
                                        <p:tgtEl>
                                          <p:spTgt spid="59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24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6" dur="2000" fill="hold"/>
                                        <p:tgtEl>
                                          <p:spTgt spid="59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" dur="2000" fill="hold"/>
                                        <p:tgtEl>
                                          <p:spTgt spid="59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29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1" dur="2000" fill="hold"/>
                                        <p:tgtEl>
                                          <p:spTgt spid="59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" dur="2000" fill="hold"/>
                                        <p:tgtEl>
                                          <p:spTgt spid="59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4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6" dur="2000" fill="hold"/>
                                        <p:tgtEl>
                                          <p:spTgt spid="5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7" dur="2000" fill="hold"/>
                                        <p:tgtEl>
                                          <p:spTgt spid="5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9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0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1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43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8" dur="1000" fill="hold"/>
                                        <p:tgtEl>
                                          <p:spTgt spid="59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9" dur="1000" fill="hold"/>
                                        <p:tgtEl>
                                          <p:spTgt spid="59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0" dur="1000"/>
                                        <p:tgtEl>
                                          <p:spTgt spid="5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3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4" dur="1000" fill="hold"/>
                                        <p:tgtEl>
                                          <p:spTgt spid="5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5" dur="1000" fill="hold"/>
                                        <p:tgtEl>
                                          <p:spTgt spid="5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6" dur="1000"/>
                                        <p:tgtEl>
                                          <p:spTgt spid="5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9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0" dur="2000" fill="hold"/>
                                        <p:tgtEl>
                                          <p:spTgt spid="5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1" dur="2000" fill="hold"/>
                                        <p:tgtEl>
                                          <p:spTgt spid="5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2" dur="2000"/>
                                        <p:tgtEl>
                                          <p:spTgt spid="5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000"/>
                            </p:stCondLst>
                            <p:childTnLst>
                              <p:par>
                                <p:cTn id="264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5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6" dur="1000" fill="hold"/>
                                        <p:tgtEl>
                                          <p:spTgt spid="5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7" dur="1000" fill="hold"/>
                                        <p:tgtEl>
                                          <p:spTgt spid="5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8" dur="1000"/>
                                        <p:tgtEl>
                                          <p:spTgt spid="5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8" dur="500" fill="hold"/>
                                        <p:tgtEl>
                                          <p:spTgt spid="59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9" dur="500" fill="hold"/>
                                        <p:tgtEl>
                                          <p:spTgt spid="59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80" dur="500"/>
                                        <p:tgtEl>
                                          <p:spTgt spid="5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4" dur="500" fill="hold"/>
                                        <p:tgtEl>
                                          <p:spTgt spid="59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5" dur="500" fill="hold"/>
                                        <p:tgtEl>
                                          <p:spTgt spid="59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86" dur="500"/>
                                        <p:tgtEl>
                                          <p:spTgt spid="5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0" dur="500" fill="hold"/>
                                        <p:tgtEl>
                                          <p:spTgt spid="59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1" dur="500" fill="hold"/>
                                        <p:tgtEl>
                                          <p:spTgt spid="59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92" dur="500"/>
                                        <p:tgtEl>
                                          <p:spTgt spid="5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500"/>
                            </p:stCondLst>
                            <p:childTnLst>
                              <p:par>
                                <p:cTn id="294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5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6" dur="1000" fill="hold"/>
                                        <p:tgtEl>
                                          <p:spTgt spid="59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7" dur="1000" fill="hold"/>
                                        <p:tgtEl>
                                          <p:spTgt spid="59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98" dur="1000"/>
                                        <p:tgtEl>
                                          <p:spTgt spid="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0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2" dur="1000" fill="hold"/>
                                        <p:tgtEl>
                                          <p:spTgt spid="59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3" dur="1000" fill="hold"/>
                                        <p:tgtEl>
                                          <p:spTgt spid="59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4" dur="1000"/>
                                        <p:tgtEl>
                                          <p:spTgt spid="5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3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4" dur="1000" fill="hold"/>
                                        <p:tgtEl>
                                          <p:spTgt spid="59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5" dur="1000" fill="hold"/>
                                        <p:tgtEl>
                                          <p:spTgt spid="59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6" dur="1000"/>
                                        <p:tgtEl>
                                          <p:spTgt spid="5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9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0" dur="1000" fill="hold"/>
                                        <p:tgtEl>
                                          <p:spTgt spid="59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1" dur="1000" fill="hold"/>
                                        <p:tgtEl>
                                          <p:spTgt spid="59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22" dur="1000"/>
                                        <p:tgtEl>
                                          <p:spTgt spid="5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000"/>
                            </p:stCondLst>
                            <p:childTnLst>
                              <p:par>
                                <p:cTn id="324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5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6" dur="1000" fill="hold"/>
                                        <p:tgtEl>
                                          <p:spTgt spid="59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7" dur="1000" fill="hold"/>
                                        <p:tgtEl>
                                          <p:spTgt spid="59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28" dur="1000"/>
                                        <p:tgtEl>
                                          <p:spTgt spid="5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2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3" dur="1000" fill="hold"/>
                                        <p:tgtEl>
                                          <p:spTgt spid="5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4" dur="1000" fill="hold"/>
                                        <p:tgtEl>
                                          <p:spTgt spid="5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35" dur="1000"/>
                                        <p:tgtEl>
                                          <p:spTgt spid="5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8" dur="1000" fill="hold"/>
                                        <p:tgtEl>
                                          <p:spTgt spid="5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9" dur="1000" fill="hold"/>
                                        <p:tgtEl>
                                          <p:spTgt spid="5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0" dur="1000"/>
                                        <p:tgtEl>
                                          <p:spTgt spid="5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2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3" dur="1000" fill="hold"/>
                                        <p:tgtEl>
                                          <p:spTgt spid="5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4" dur="1000" fill="hold"/>
                                        <p:tgtEl>
                                          <p:spTgt spid="5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5" dur="1000"/>
                                        <p:tgtEl>
                                          <p:spTgt spid="5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8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9" dur="1000" fill="hold"/>
                                        <p:tgtEl>
                                          <p:spTgt spid="5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0" dur="1000" fill="hold"/>
                                        <p:tgtEl>
                                          <p:spTgt spid="5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51" dur="1000"/>
                                        <p:tgtEl>
                                          <p:spTgt spid="5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3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4" dur="1000" fill="hold"/>
                                        <p:tgtEl>
                                          <p:spTgt spid="5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5" dur="1000" fill="hold"/>
                                        <p:tgtEl>
                                          <p:spTgt spid="5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56" dur="1000"/>
                                        <p:tgtEl>
                                          <p:spTgt spid="5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8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9" dur="1000" fill="hold"/>
                                        <p:tgtEl>
                                          <p:spTgt spid="5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0" dur="1000" fill="hold"/>
                                        <p:tgtEl>
                                          <p:spTgt spid="5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1" dur="1000"/>
                                        <p:tgtEl>
                                          <p:spTgt spid="5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53" grpId="0" animBg="1"/>
      <p:bldP spid="59456" grpId="0" animBg="1"/>
      <p:bldP spid="59457" grpId="0" animBg="1"/>
      <p:bldP spid="59458" grpId="0" animBg="1"/>
      <p:bldP spid="59461" grpId="0" animBg="1"/>
      <p:bldP spid="59462" grpId="0" animBg="1"/>
      <p:bldP spid="594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2667000" cy="7240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Commercial</a:t>
            </a:r>
            <a:endParaRPr lang="en-US" sz="1000" b="1" dirty="0">
              <a:solidFill>
                <a:srgbClr val="0070C0"/>
              </a:solidFill>
            </a:endParaRPr>
          </a:p>
          <a:p>
            <a:r>
              <a:rPr lang="en-US" sz="1000" dirty="0"/>
              <a:t>Disaster Monitoring Constellation </a:t>
            </a:r>
          </a:p>
          <a:p>
            <a:r>
              <a:rPr lang="en-US" sz="1000" dirty="0" err="1"/>
              <a:t>Pléiades</a:t>
            </a:r>
            <a:r>
              <a:rPr lang="en-US" sz="1000" dirty="0"/>
              <a:t> </a:t>
            </a:r>
          </a:p>
          <a:p>
            <a:r>
              <a:rPr lang="en-US" sz="1000" dirty="0"/>
              <a:t>EROS A &amp; B</a:t>
            </a:r>
          </a:p>
          <a:p>
            <a:r>
              <a:rPr lang="en-US" sz="1000" dirty="0"/>
              <a:t>FORMOSAT-2</a:t>
            </a:r>
          </a:p>
          <a:p>
            <a:r>
              <a:rPr lang="en-US" sz="1000" dirty="0"/>
              <a:t>IKONOS</a:t>
            </a:r>
          </a:p>
          <a:p>
            <a:r>
              <a:rPr lang="en-US" sz="1000" dirty="0" err="1"/>
              <a:t>QuickBird</a:t>
            </a:r>
            <a:endParaRPr lang="en-US" sz="1000" dirty="0"/>
          </a:p>
          <a:p>
            <a:r>
              <a:rPr lang="en-US" sz="1000" dirty="0" err="1"/>
              <a:t>RapidEye</a:t>
            </a:r>
            <a:r>
              <a:rPr lang="en-US" sz="1000" dirty="0"/>
              <a:t> </a:t>
            </a:r>
          </a:p>
          <a:p>
            <a:r>
              <a:rPr lang="en-US" sz="1000" dirty="0"/>
              <a:t>SPOT </a:t>
            </a:r>
          </a:p>
          <a:p>
            <a:r>
              <a:rPr lang="en-US" sz="1000" dirty="0" err="1"/>
              <a:t>TerraSAR</a:t>
            </a:r>
            <a:r>
              <a:rPr lang="en-US" sz="1000" dirty="0"/>
              <a:t>-X &amp; </a:t>
            </a:r>
            <a:r>
              <a:rPr lang="en-US" sz="1000" dirty="0" err="1"/>
              <a:t>TanDEM</a:t>
            </a:r>
            <a:r>
              <a:rPr lang="en-US" sz="1000" dirty="0"/>
              <a:t>-X</a:t>
            </a:r>
          </a:p>
          <a:p>
            <a:r>
              <a:rPr lang="en-US" sz="1000" dirty="0"/>
              <a:t>COSMO-</a:t>
            </a:r>
            <a:r>
              <a:rPr lang="en-US" sz="1000" dirty="0" err="1"/>
              <a:t>SkyMed</a:t>
            </a:r>
            <a:endParaRPr lang="en-US" sz="1000" dirty="0"/>
          </a:p>
          <a:p>
            <a:r>
              <a:rPr lang="en-US" sz="1000" dirty="0"/>
              <a:t>WorldView-1</a:t>
            </a:r>
          </a:p>
          <a:p>
            <a:r>
              <a:rPr lang="en-US" sz="1000" dirty="0"/>
              <a:t>WorldView-2</a:t>
            </a:r>
          </a:p>
          <a:p>
            <a:r>
              <a:rPr lang="en-US" sz="1000" dirty="0"/>
              <a:t>GeoEye-1</a:t>
            </a:r>
          </a:p>
          <a:p>
            <a:r>
              <a:rPr lang="en-US" sz="1000" dirty="0"/>
              <a:t>Planet Labs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Earth Observing System</a:t>
            </a:r>
          </a:p>
          <a:p>
            <a:r>
              <a:rPr lang="en-US" sz="1000" dirty="0" err="1"/>
              <a:t>Aqua&amp;Terra</a:t>
            </a:r>
            <a:r>
              <a:rPr lang="en-US" sz="1000" dirty="0"/>
              <a:t> (MODIS)</a:t>
            </a:r>
          </a:p>
          <a:p>
            <a:r>
              <a:rPr lang="en-US" sz="1000" dirty="0"/>
              <a:t>Aura</a:t>
            </a:r>
          </a:p>
          <a:p>
            <a:r>
              <a:rPr lang="en-US" sz="1000" dirty="0"/>
              <a:t>GRACE</a:t>
            </a:r>
          </a:p>
          <a:p>
            <a:r>
              <a:rPr lang="en-US" sz="1000" dirty="0"/>
              <a:t>Jason 1</a:t>
            </a:r>
          </a:p>
          <a:p>
            <a:r>
              <a:rPr lang="en-US" sz="1000" dirty="0"/>
              <a:t>Ocean Surface Topography Mission</a:t>
            </a:r>
          </a:p>
          <a:p>
            <a:r>
              <a:rPr lang="en-US" sz="1000" dirty="0"/>
              <a:t>Orbview-2</a:t>
            </a:r>
          </a:p>
          <a:p>
            <a:r>
              <a:rPr lang="en-US" sz="1000" dirty="0"/>
              <a:t>Orbiting Carbon Observatory 2</a:t>
            </a:r>
          </a:p>
          <a:p>
            <a:r>
              <a:rPr lang="en-US" sz="1000" dirty="0"/>
              <a:t>TRMM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GOES (Geostationary Operational Environmental Satellite)</a:t>
            </a:r>
          </a:p>
          <a:p>
            <a:r>
              <a:rPr lang="en-US" sz="1000" dirty="0"/>
              <a:t>GOES 13</a:t>
            </a:r>
          </a:p>
          <a:p>
            <a:r>
              <a:rPr lang="en-US" sz="1000" dirty="0"/>
              <a:t>GOES 14</a:t>
            </a:r>
          </a:p>
          <a:p>
            <a:r>
              <a:rPr lang="en-US" sz="1000" dirty="0"/>
              <a:t>GOES 15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Polar Operational Environmental Satellites</a:t>
            </a:r>
          </a:p>
          <a:p>
            <a:r>
              <a:rPr lang="en-US" sz="1000" dirty="0"/>
              <a:t>NOAA-15</a:t>
            </a:r>
          </a:p>
          <a:p>
            <a:r>
              <a:rPr lang="en-US" sz="1000" dirty="0"/>
              <a:t>NOAA-16</a:t>
            </a:r>
          </a:p>
          <a:p>
            <a:r>
              <a:rPr lang="en-US" sz="1000" dirty="0"/>
              <a:t>NOAA-18</a:t>
            </a:r>
          </a:p>
          <a:p>
            <a:r>
              <a:rPr lang="en-US" sz="1000" dirty="0"/>
              <a:t>NOAA-19</a:t>
            </a:r>
          </a:p>
          <a:p>
            <a:r>
              <a:rPr lang="en-US" sz="1000" dirty="0"/>
              <a:t>METOP-B</a:t>
            </a:r>
          </a:p>
          <a:p>
            <a:r>
              <a:rPr lang="en-US" sz="1000" dirty="0"/>
              <a:t>METOP-A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Joint Polar Satellite System</a:t>
            </a:r>
          </a:p>
          <a:p>
            <a:r>
              <a:rPr lang="en-US" sz="1000" dirty="0" err="1"/>
              <a:t>Suomi</a:t>
            </a:r>
            <a:r>
              <a:rPr lang="en-US" sz="1000" dirty="0"/>
              <a:t> NPP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Japan Meteorological Agency</a:t>
            </a:r>
          </a:p>
          <a:p>
            <a:r>
              <a:rPr lang="en-US" sz="1000" dirty="0"/>
              <a:t>MTSAT-1R / Himawari-6[3] </a:t>
            </a:r>
          </a:p>
          <a:p>
            <a:r>
              <a:rPr lang="en-US" sz="1000" dirty="0"/>
              <a:t>MTSAT-2 / Himawari-7[3]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Landsat program</a:t>
            </a:r>
          </a:p>
          <a:p>
            <a:r>
              <a:rPr lang="en-US" sz="1000" dirty="0"/>
              <a:t>Landsat 7</a:t>
            </a:r>
          </a:p>
          <a:p>
            <a:r>
              <a:rPr lang="en-US" sz="1000" dirty="0"/>
              <a:t>Landsat 8</a:t>
            </a:r>
          </a:p>
          <a:p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3962400" y="-18514"/>
            <a:ext cx="2514600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Brazilian Space Agency (AEB)</a:t>
            </a:r>
          </a:p>
          <a:p>
            <a:r>
              <a:rPr lang="en-US" sz="1000" dirty="0"/>
              <a:t>CBERS-1</a:t>
            </a:r>
          </a:p>
          <a:p>
            <a:r>
              <a:rPr lang="en-US" sz="1000" dirty="0"/>
              <a:t>CBERS-2</a:t>
            </a:r>
          </a:p>
          <a:p>
            <a:r>
              <a:rPr lang="en-US" sz="1000" dirty="0"/>
              <a:t>CBERS-2B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Argentina Space Agency (CONAE)</a:t>
            </a:r>
          </a:p>
          <a:p>
            <a:r>
              <a:rPr lang="en-US" sz="1000" dirty="0"/>
              <a:t>SAC-A</a:t>
            </a:r>
          </a:p>
          <a:p>
            <a:r>
              <a:rPr lang="en-US" sz="1000" dirty="0"/>
              <a:t>SAC-B</a:t>
            </a:r>
          </a:p>
          <a:p>
            <a:r>
              <a:rPr lang="en-US" sz="1000" dirty="0"/>
              <a:t>SAC-C</a:t>
            </a:r>
          </a:p>
          <a:p>
            <a:r>
              <a:rPr lang="en-US" sz="1000" dirty="0"/>
              <a:t>SAC-D</a:t>
            </a:r>
          </a:p>
          <a:p>
            <a:r>
              <a:rPr lang="en-US" sz="1000" dirty="0"/>
              <a:t>SAOCOM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Centre National </a:t>
            </a:r>
            <a:r>
              <a:rPr lang="en-US" sz="1050" b="1" dirty="0" err="1">
                <a:solidFill>
                  <a:srgbClr val="0070C0"/>
                </a:solidFill>
              </a:rPr>
              <a:t>d'Études</a:t>
            </a:r>
            <a:r>
              <a:rPr lang="en-US" sz="1050" b="1" dirty="0">
                <a:solidFill>
                  <a:srgbClr val="0070C0"/>
                </a:solidFill>
              </a:rPr>
              <a:t> </a:t>
            </a:r>
            <a:r>
              <a:rPr lang="en-US" sz="1050" b="1" dirty="0" err="1">
                <a:solidFill>
                  <a:srgbClr val="0070C0"/>
                </a:solidFill>
              </a:rPr>
              <a:t>Spatiales</a:t>
            </a:r>
            <a:r>
              <a:rPr lang="en-US" sz="1050" b="1" dirty="0">
                <a:solidFill>
                  <a:srgbClr val="0070C0"/>
                </a:solidFill>
              </a:rPr>
              <a:t> (CNES)</a:t>
            </a:r>
          </a:p>
          <a:p>
            <a:r>
              <a:rPr lang="en-US" sz="1000" dirty="0"/>
              <a:t>SPOT</a:t>
            </a:r>
          </a:p>
          <a:p>
            <a:r>
              <a:rPr lang="en-US" sz="1000" dirty="0" err="1"/>
              <a:t>Pléiades</a:t>
            </a:r>
            <a:endParaRPr lang="en-US" sz="1000" dirty="0"/>
          </a:p>
          <a:p>
            <a:r>
              <a:rPr lang="en-US" sz="1000" dirty="0"/>
              <a:t>TOPEX/Poseidon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European Space Agency (ESA)</a:t>
            </a:r>
          </a:p>
          <a:p>
            <a:r>
              <a:rPr lang="en-US" sz="1000" dirty="0" err="1"/>
              <a:t>Envisat</a:t>
            </a:r>
            <a:endParaRPr lang="en-US" sz="1000" dirty="0"/>
          </a:p>
          <a:p>
            <a:r>
              <a:rPr lang="en-US" sz="1000" dirty="0"/>
              <a:t>ERS (1 &amp; 2)</a:t>
            </a:r>
          </a:p>
          <a:p>
            <a:r>
              <a:rPr lang="en-US" sz="1000" dirty="0"/>
              <a:t>CryoSat-2</a:t>
            </a:r>
          </a:p>
          <a:p>
            <a:r>
              <a:rPr lang="en-US" sz="1000" dirty="0"/>
              <a:t>Sentinel 1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Indian Space Research </a:t>
            </a:r>
            <a:r>
              <a:rPr lang="en-US" sz="1050" b="1" dirty="0" err="1">
                <a:solidFill>
                  <a:srgbClr val="0070C0"/>
                </a:solidFill>
              </a:rPr>
              <a:t>Organisation</a:t>
            </a:r>
            <a:r>
              <a:rPr lang="en-US" sz="1050" b="1" dirty="0">
                <a:solidFill>
                  <a:srgbClr val="0070C0"/>
                </a:solidFill>
              </a:rPr>
              <a:t> (ISRO)</a:t>
            </a:r>
          </a:p>
          <a:p>
            <a:r>
              <a:rPr lang="en-US" sz="1000" dirty="0" err="1"/>
              <a:t>Megha-Tropiques</a:t>
            </a:r>
            <a:r>
              <a:rPr lang="en-US" sz="1000" dirty="0"/>
              <a:t> </a:t>
            </a:r>
          </a:p>
          <a:p>
            <a:r>
              <a:rPr lang="en-US" sz="1000" dirty="0"/>
              <a:t>Oceansat-2 </a:t>
            </a:r>
          </a:p>
          <a:p>
            <a:r>
              <a:rPr lang="en-US" sz="1000" dirty="0"/>
              <a:t>IMS-1 </a:t>
            </a:r>
          </a:p>
          <a:p>
            <a:r>
              <a:rPr lang="en-US" sz="1000" dirty="0"/>
              <a:t>Cartosat-2A </a:t>
            </a:r>
          </a:p>
          <a:p>
            <a:r>
              <a:rPr lang="en-US" sz="1000" dirty="0"/>
              <a:t>CARTOSAT-2</a:t>
            </a:r>
          </a:p>
          <a:p>
            <a:r>
              <a:rPr lang="en-US" sz="1000" dirty="0"/>
              <a:t>IRS P5 (CARTOSAT-1)</a:t>
            </a:r>
          </a:p>
          <a:p>
            <a:r>
              <a:rPr lang="en-US" sz="1000" dirty="0"/>
              <a:t>IRS P6 (</a:t>
            </a:r>
            <a:r>
              <a:rPr lang="en-US" sz="1000" dirty="0" err="1"/>
              <a:t>Resourcesat</a:t>
            </a:r>
            <a:r>
              <a:rPr lang="en-US" sz="1000" dirty="0"/>
              <a:t> 1) 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JAXA </a:t>
            </a:r>
          </a:p>
          <a:p>
            <a:r>
              <a:rPr lang="en-US" sz="1000" dirty="0"/>
              <a:t>MOS-1 (Momo-1)</a:t>
            </a:r>
          </a:p>
          <a:p>
            <a:r>
              <a:rPr lang="en-US" sz="1000" dirty="0"/>
              <a:t>MOS-1b (Momo-1b)</a:t>
            </a:r>
          </a:p>
          <a:p>
            <a:r>
              <a:rPr lang="en-US" sz="1000" dirty="0"/>
              <a:t>JERS-1 (Fuyo-1)</a:t>
            </a:r>
          </a:p>
          <a:p>
            <a:r>
              <a:rPr lang="en-US" sz="1000" dirty="0"/>
              <a:t>ADEOS (Midori)</a:t>
            </a:r>
          </a:p>
          <a:p>
            <a:r>
              <a:rPr lang="en-US" sz="1000" dirty="0"/>
              <a:t>ADEOS II (Midori II)</a:t>
            </a:r>
          </a:p>
          <a:p>
            <a:r>
              <a:rPr lang="en-US" sz="1000" dirty="0"/>
              <a:t>GOSAT (</a:t>
            </a:r>
            <a:r>
              <a:rPr lang="en-US" sz="1000" dirty="0" err="1"/>
              <a:t>Ibuki</a:t>
            </a:r>
            <a:r>
              <a:rPr lang="en-US" sz="1000" dirty="0"/>
              <a:t>)</a:t>
            </a:r>
          </a:p>
          <a:p>
            <a:r>
              <a:rPr lang="en-US" sz="1000" dirty="0"/>
              <a:t>ALOS (</a:t>
            </a:r>
            <a:r>
              <a:rPr lang="en-US" sz="1000" dirty="0" err="1"/>
              <a:t>Daichi</a:t>
            </a:r>
            <a:r>
              <a:rPr lang="en-US" sz="1000" dirty="0"/>
              <a:t>) PALSAR, AVNIR-2 and PRISM</a:t>
            </a:r>
          </a:p>
          <a:p>
            <a:r>
              <a:rPr lang="en-US" sz="1000" dirty="0" err="1"/>
              <a:t>Lembaga</a:t>
            </a:r>
            <a:r>
              <a:rPr lang="en-US" sz="1000" dirty="0"/>
              <a:t> </a:t>
            </a:r>
            <a:r>
              <a:rPr lang="en-US" sz="1000" dirty="0" err="1"/>
              <a:t>Penerbangan</a:t>
            </a:r>
            <a:r>
              <a:rPr lang="en-US" sz="1000" dirty="0"/>
              <a:t> </a:t>
            </a:r>
            <a:r>
              <a:rPr lang="en-US" sz="1000" dirty="0" err="1"/>
              <a:t>dan</a:t>
            </a:r>
            <a:r>
              <a:rPr lang="en-US" sz="1000" dirty="0"/>
              <a:t> </a:t>
            </a:r>
            <a:r>
              <a:rPr lang="en-US" sz="1000" dirty="0" err="1"/>
              <a:t>Antariksa</a:t>
            </a:r>
            <a:r>
              <a:rPr lang="en-US" sz="1000" dirty="0"/>
              <a:t> </a:t>
            </a:r>
            <a:r>
              <a:rPr lang="en-US" sz="1000" dirty="0" err="1"/>
              <a:t>Nasional</a:t>
            </a:r>
            <a:r>
              <a:rPr lang="en-US" sz="1000" dirty="0"/>
              <a:t> (LAPAN INDONESIA)</a:t>
            </a:r>
          </a:p>
          <a:p>
            <a:r>
              <a:rPr lang="en-US" sz="1000" dirty="0" err="1"/>
              <a:t>Lapan-TUBsat</a:t>
            </a:r>
            <a:endParaRPr lang="en-US" sz="1000" dirty="0"/>
          </a:p>
          <a:p>
            <a:r>
              <a:rPr lang="en-US" sz="1050" b="1" dirty="0">
                <a:solidFill>
                  <a:srgbClr val="0070C0"/>
                </a:solidFill>
              </a:rPr>
              <a:t>NASA</a:t>
            </a:r>
          </a:p>
          <a:p>
            <a:r>
              <a:rPr lang="en-US" sz="1000" dirty="0"/>
              <a:t>TIMED (Thermosphere Ionosphere Mesosphere Energetics and Dynamics)</a:t>
            </a:r>
          </a:p>
          <a:p>
            <a:r>
              <a:rPr lang="en-US" sz="1000" dirty="0"/>
              <a:t>TOPEX/Poseidon</a:t>
            </a:r>
          </a:p>
          <a:p>
            <a:r>
              <a:rPr lang="en-US" sz="1000" dirty="0"/>
              <a:t>Upper Atmosphere Research Satellite</a:t>
            </a:r>
          </a:p>
          <a:p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6400800" y="1"/>
            <a:ext cx="2209800" cy="693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NOAA</a:t>
            </a:r>
          </a:p>
          <a:p>
            <a:r>
              <a:rPr lang="en-US" sz="1100" dirty="0"/>
              <a:t>NOAA-4</a:t>
            </a:r>
          </a:p>
          <a:p>
            <a:r>
              <a:rPr lang="en-US" sz="1100" dirty="0"/>
              <a:t>Project Vanguard</a:t>
            </a:r>
          </a:p>
          <a:p>
            <a:r>
              <a:rPr lang="en-US" sz="1100" dirty="0"/>
              <a:t>Vanguard 2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National Academy of Sciences of Republic of Belarus</a:t>
            </a:r>
          </a:p>
          <a:p>
            <a:r>
              <a:rPr lang="en-US" sz="1100" dirty="0" err="1"/>
              <a:t>BelKA</a:t>
            </a:r>
            <a:endParaRPr lang="en-US" sz="1100" dirty="0"/>
          </a:p>
          <a:p>
            <a:r>
              <a:rPr lang="en-US" sz="1050" b="1" dirty="0">
                <a:solidFill>
                  <a:srgbClr val="0070C0"/>
                </a:solidFill>
              </a:rPr>
              <a:t>Pakistan's SUPARCO (Space and Upper Atmosphere Research Commission)</a:t>
            </a:r>
          </a:p>
          <a:p>
            <a:r>
              <a:rPr lang="en-US" sz="1100" dirty="0" err="1"/>
              <a:t>Badr</a:t>
            </a:r>
            <a:r>
              <a:rPr lang="en-US" sz="1100" dirty="0"/>
              <a:t>-B - 2001.</a:t>
            </a:r>
          </a:p>
          <a:p>
            <a:r>
              <a:rPr lang="en-US" sz="1100" dirty="0"/>
              <a:t>Pakistan Remote Sensing Satellite - Scheduled 2014.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Russian Federal Space Agency </a:t>
            </a:r>
            <a:r>
              <a:rPr lang="en-US" sz="1100" dirty="0"/>
              <a:t>(</a:t>
            </a:r>
            <a:r>
              <a:rPr lang="en-US" sz="1100" dirty="0" err="1"/>
              <a:t>Roscosmos</a:t>
            </a:r>
            <a:r>
              <a:rPr lang="en-US" sz="1100" dirty="0"/>
              <a:t>)</a:t>
            </a:r>
          </a:p>
          <a:p>
            <a:r>
              <a:rPr lang="en-US" sz="1100" dirty="0" err="1"/>
              <a:t>Elektro</a:t>
            </a:r>
            <a:r>
              <a:rPr lang="en-US" sz="1100" dirty="0"/>
              <a:t>–L</a:t>
            </a:r>
          </a:p>
          <a:p>
            <a:r>
              <a:rPr lang="en-US" sz="1100" dirty="0"/>
              <a:t>Monitor-E</a:t>
            </a:r>
          </a:p>
          <a:p>
            <a:r>
              <a:rPr lang="en-US" sz="1100" dirty="0"/>
              <a:t>Resurs-DK1</a:t>
            </a:r>
          </a:p>
          <a:p>
            <a:r>
              <a:rPr lang="en-US" sz="1100" dirty="0" err="1"/>
              <a:t>Resurs</a:t>
            </a:r>
            <a:r>
              <a:rPr lang="en-US" sz="1100" dirty="0"/>
              <a:t>-P No.1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Swedish National Space Board</a:t>
            </a:r>
          </a:p>
          <a:p>
            <a:r>
              <a:rPr lang="en-US" sz="1100" dirty="0" err="1"/>
              <a:t>Munin</a:t>
            </a:r>
            <a:endParaRPr lang="en-US" sz="1100" dirty="0"/>
          </a:p>
          <a:p>
            <a:r>
              <a:rPr lang="en-US" sz="1050" b="1" dirty="0">
                <a:solidFill>
                  <a:srgbClr val="0070C0"/>
                </a:solidFill>
              </a:rPr>
              <a:t>Bolivarian Agency for Space Activities</a:t>
            </a:r>
          </a:p>
          <a:p>
            <a:r>
              <a:rPr lang="en-US" sz="1100" dirty="0"/>
              <a:t>VRSS-1</a:t>
            </a:r>
          </a:p>
          <a:p>
            <a:r>
              <a:rPr lang="en-US" sz="1050" b="1" dirty="0" err="1">
                <a:solidFill>
                  <a:srgbClr val="0070C0"/>
                </a:solidFill>
              </a:rPr>
              <a:t>Meteosat</a:t>
            </a:r>
            <a:endParaRPr lang="en-US" sz="1050" b="1" dirty="0">
              <a:solidFill>
                <a:srgbClr val="0070C0"/>
              </a:solidFill>
            </a:endParaRPr>
          </a:p>
          <a:p>
            <a:r>
              <a:rPr lang="en-US" sz="1100" dirty="0" err="1"/>
              <a:t>MetOp</a:t>
            </a:r>
            <a:endParaRPr lang="en-US" sz="1100" dirty="0"/>
          </a:p>
          <a:p>
            <a:r>
              <a:rPr lang="en-US" sz="1100" dirty="0" err="1"/>
              <a:t>Meteosat</a:t>
            </a:r>
            <a:r>
              <a:rPr lang="en-US" sz="1100" dirty="0"/>
              <a:t> 5</a:t>
            </a:r>
          </a:p>
          <a:p>
            <a:r>
              <a:rPr lang="en-US" sz="1100" dirty="0" err="1"/>
              <a:t>Meteosat</a:t>
            </a:r>
            <a:r>
              <a:rPr lang="en-US" sz="1100" dirty="0"/>
              <a:t> 6</a:t>
            </a:r>
          </a:p>
          <a:p>
            <a:r>
              <a:rPr lang="en-US" sz="1100" dirty="0" err="1"/>
              <a:t>Meteosat</a:t>
            </a:r>
            <a:r>
              <a:rPr lang="en-US" sz="1100" dirty="0"/>
              <a:t> 7</a:t>
            </a:r>
          </a:p>
          <a:p>
            <a:r>
              <a:rPr lang="en-US" sz="1100" dirty="0" err="1"/>
              <a:t>Meteosat</a:t>
            </a:r>
            <a:r>
              <a:rPr lang="en-US" sz="1100" dirty="0"/>
              <a:t> 8</a:t>
            </a:r>
          </a:p>
          <a:p>
            <a:r>
              <a:rPr lang="en-US" sz="1100" dirty="0" err="1"/>
              <a:t>Meteosat</a:t>
            </a:r>
            <a:r>
              <a:rPr lang="en-US" sz="1100" dirty="0"/>
              <a:t> 9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RADARSAT series</a:t>
            </a:r>
          </a:p>
          <a:p>
            <a:r>
              <a:rPr lang="en-US" sz="1100" dirty="0"/>
              <a:t>RADARSAT-1</a:t>
            </a:r>
          </a:p>
          <a:p>
            <a:r>
              <a:rPr lang="en-US" sz="1100" dirty="0"/>
              <a:t>RADARSAT-2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South Korea</a:t>
            </a:r>
          </a:p>
          <a:p>
            <a:r>
              <a:rPr lang="en-US" sz="1100" dirty="0"/>
              <a:t>Arirang-1</a:t>
            </a:r>
          </a:p>
          <a:p>
            <a:r>
              <a:rPr lang="en-US" sz="1100" dirty="0"/>
              <a:t>Arirang-2</a:t>
            </a:r>
          </a:p>
          <a:p>
            <a:r>
              <a:rPr lang="en-US" sz="1100" dirty="0"/>
              <a:t>Arirang-3</a:t>
            </a:r>
          </a:p>
          <a:p>
            <a:r>
              <a:rPr lang="en-US" sz="1100" dirty="0"/>
              <a:t>Arirang-5</a:t>
            </a:r>
          </a:p>
          <a:p>
            <a:r>
              <a:rPr lang="en-US" sz="1100" dirty="0" err="1"/>
              <a:t>Chollian</a:t>
            </a:r>
            <a:endParaRPr lang="en-US" sz="1100" dirty="0"/>
          </a:p>
          <a:p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8534400" y="-18514"/>
            <a:ext cx="1981200" cy="530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THAILAND</a:t>
            </a:r>
          </a:p>
          <a:p>
            <a:r>
              <a:rPr lang="en-US" sz="1100" dirty="0" err="1"/>
              <a:t>Thaichote</a:t>
            </a:r>
            <a:endParaRPr lang="en-US" sz="1100" dirty="0"/>
          </a:p>
          <a:p>
            <a:r>
              <a:rPr lang="en-US" sz="1050" b="1" dirty="0">
                <a:solidFill>
                  <a:srgbClr val="0070C0"/>
                </a:solidFill>
              </a:rPr>
              <a:t>Turkey</a:t>
            </a:r>
          </a:p>
          <a:p>
            <a:r>
              <a:rPr lang="en-US" sz="1100" dirty="0"/>
              <a:t>Göktürk-2 (2012) (IMINT), </a:t>
            </a:r>
          </a:p>
          <a:p>
            <a:r>
              <a:rPr lang="en-US" sz="1100" dirty="0"/>
              <a:t>RASAT (2011), Mapping</a:t>
            </a:r>
          </a:p>
          <a:p>
            <a:r>
              <a:rPr lang="en-US" sz="1100" dirty="0"/>
              <a:t>BILSAT-1 (2003-2006)</a:t>
            </a:r>
          </a:p>
          <a:p>
            <a:r>
              <a:rPr lang="en-US" sz="1100" dirty="0"/>
              <a:t>Göktürk-1 (2013) (IMINT), </a:t>
            </a:r>
          </a:p>
          <a:p>
            <a:r>
              <a:rPr lang="en-US" sz="1100" dirty="0"/>
              <a:t>Göktürk-3- (IMINT), High Resolution Synthetic aperture radar (SAR) Earth observation satellite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Weather</a:t>
            </a:r>
          </a:p>
          <a:p>
            <a:r>
              <a:rPr lang="en-US" sz="1100" dirty="0"/>
              <a:t>TIROS-1</a:t>
            </a:r>
          </a:p>
          <a:p>
            <a:r>
              <a:rPr lang="en-US" sz="1100" dirty="0"/>
              <a:t>TIROS-2</a:t>
            </a:r>
          </a:p>
          <a:p>
            <a:r>
              <a:rPr lang="en-US" sz="1100" dirty="0"/>
              <a:t>TIROS-3</a:t>
            </a:r>
          </a:p>
          <a:p>
            <a:r>
              <a:rPr lang="en-US" sz="1100" dirty="0"/>
              <a:t>TIROS-4</a:t>
            </a:r>
          </a:p>
          <a:p>
            <a:r>
              <a:rPr lang="en-US" sz="1100" dirty="0"/>
              <a:t>TIROS-5</a:t>
            </a:r>
          </a:p>
          <a:p>
            <a:r>
              <a:rPr lang="en-US" sz="1100" dirty="0"/>
              <a:t>TIROS-6</a:t>
            </a:r>
          </a:p>
          <a:p>
            <a:r>
              <a:rPr lang="en-US" sz="1100" dirty="0"/>
              <a:t>TIROS-7</a:t>
            </a:r>
          </a:p>
          <a:p>
            <a:r>
              <a:rPr lang="en-US" sz="1100" dirty="0"/>
              <a:t>TIROS-8</a:t>
            </a:r>
          </a:p>
          <a:p>
            <a:r>
              <a:rPr lang="en-US" sz="1100" dirty="0"/>
              <a:t>TIROS-9</a:t>
            </a:r>
          </a:p>
          <a:p>
            <a:r>
              <a:rPr lang="en-US" sz="1100" dirty="0"/>
              <a:t>TIROS-10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Meteor series</a:t>
            </a:r>
          </a:p>
          <a:p>
            <a:r>
              <a:rPr lang="en-US" sz="1100" dirty="0"/>
              <a:t>Meteor 1 series</a:t>
            </a:r>
          </a:p>
          <a:p>
            <a:r>
              <a:rPr lang="en-US" sz="1100" dirty="0"/>
              <a:t>Meteor 2 series</a:t>
            </a:r>
          </a:p>
          <a:p>
            <a:r>
              <a:rPr lang="en-US" sz="1100" dirty="0"/>
              <a:t>Meteor 3 series</a:t>
            </a:r>
          </a:p>
          <a:p>
            <a:r>
              <a:rPr lang="en-US" sz="1050" b="1" dirty="0">
                <a:solidFill>
                  <a:srgbClr val="0070C0"/>
                </a:solidFill>
              </a:rPr>
              <a:t>FY (Feng Yun) series</a:t>
            </a:r>
          </a:p>
          <a:p>
            <a:r>
              <a:rPr lang="en-US" sz="1100" dirty="0"/>
              <a:t>FY-1 series</a:t>
            </a:r>
          </a:p>
          <a:p>
            <a:r>
              <a:rPr lang="en-US" sz="1100" dirty="0"/>
              <a:t>FY-2 series</a:t>
            </a:r>
          </a:p>
          <a:p>
            <a:r>
              <a:rPr lang="en-US" sz="1100" dirty="0"/>
              <a:t>FY-3A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338310" y="4634861"/>
            <a:ext cx="2853690" cy="22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435" y="4421520"/>
            <a:ext cx="1110726" cy="84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www.esa.int/var/esa/storage/images/esa_multimedia/images/2014/11/dead_sea_middle_east/15019752-1-eng-GB/Dead_Sea_Middle_East_node_full_image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151" y="6061210"/>
            <a:ext cx="768334" cy="7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esa.int/var/esa/storage/images/esa_multimedia/images/2014/09/sentinel-1_maps_earthquake/14770850-1-eng-GB/Sentinel-1_maps_earthquake_node_full_image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752600"/>
            <a:ext cx="705177" cy="120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nsi Riv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4865" y="38100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220199" y="2080662"/>
            <a:ext cx="2971801" cy="143256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a typeface="ＭＳ Ｐゴシック" pitchFamily="34" charset="-128"/>
              </a:rPr>
              <a:t>Many Eyes in the Sky…</a:t>
            </a:r>
            <a:endParaRPr lang="en-US" sz="3200" b="1" dirty="0">
              <a:solidFill>
                <a:srgbClr val="0070C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439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96314" y="2743201"/>
            <a:ext cx="2071687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pot_lakes_rev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52600" y="5029200"/>
            <a:ext cx="28956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email"/>
          <a:srcRect t="48413"/>
          <a:stretch>
            <a:fillRect/>
          </a:stretch>
        </p:blipFill>
        <p:spPr bwMode="auto">
          <a:xfrm>
            <a:off x="4038600" y="5959476"/>
            <a:ext cx="23622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52600" y="3200400"/>
            <a:ext cx="18478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70C0"/>
                </a:solidFill>
                <a:ea typeface="ＭＳ Ｐゴシック" pitchFamily="34" charset="-128"/>
              </a:rPr>
              <a:t>“Top-down” Measurements from Space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65488" y="1371600"/>
            <a:ext cx="3581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846888" y="1371600"/>
            <a:ext cx="38100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gpm_concept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512887" y="1371600"/>
            <a:ext cx="1825626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1" y="990600"/>
            <a:ext cx="3821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“Space-based Rain Gauge” e.g. TRMM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24000" y="2895600"/>
            <a:ext cx="4014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“Space-based Stream Gauge” e.g. AMSR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email"/>
          <a:srcRect t="54532"/>
          <a:stretch>
            <a:fillRect/>
          </a:stretch>
        </p:blipFill>
        <p:spPr bwMode="auto">
          <a:xfrm>
            <a:off x="7029450" y="4038600"/>
            <a:ext cx="36385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3371850" y="5715000"/>
            <a:ext cx="666750" cy="228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581400" y="3276601"/>
            <a:ext cx="480060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24000" y="4724400"/>
            <a:ext cx="3733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“Space-based Reservoir Levels”</a:t>
            </a:r>
            <a:r>
              <a:rPr lang="en-US" sz="1400" b="1">
                <a:solidFill>
                  <a:srgbClr val="0070C0"/>
                </a:solidFill>
              </a:rPr>
              <a:t> e.g. </a:t>
            </a:r>
            <a:r>
              <a:rPr lang="en-US" sz="1200" b="1">
                <a:solidFill>
                  <a:srgbClr val="0070C0"/>
                </a:solidFill>
              </a:rPr>
              <a:t>TOPEX/JASON1&amp;2/ENVISAT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235826" y="914400"/>
            <a:ext cx="1908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Weather Products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620000" y="5281614"/>
            <a:ext cx="2800350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gravityearth_grace_02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9448800" y="4648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0" y="4648201"/>
            <a:ext cx="3384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“Space-based Groundwater monitoring” e.g. GRACE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648200" y="5218113"/>
            <a:ext cx="2971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+ Snowcover, Glaciers, Soil Moisture, Temperature, Evapo-transporation, Landcover, and much more…</a:t>
            </a:r>
          </a:p>
        </p:txBody>
      </p:sp>
      <p:pic>
        <p:nvPicPr>
          <p:cNvPr id="23" name="Picture 13" descr="panamair_270"/>
          <p:cNvPicPr>
            <a:picLocks noChangeAspect="1" noChangeArrowheads="1" noCrop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9263064" y="381000"/>
            <a:ext cx="140493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2" descr="http://www.esa.int/global_imgs/headers/Home_def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743200" y="381001"/>
            <a:ext cx="91440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2" name="Picture 3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524000" y="368300"/>
            <a:ext cx="9334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5276" y="5417422"/>
            <a:ext cx="1636376" cy="127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5D78-9354-458D-8227-043A9E026DA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0110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 animBg="1"/>
      <p:bldP spid="20" grpId="0"/>
      <p:bldP spid="22" grpId="0"/>
      <p:bldP spid="12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Magnetic Disk 35"/>
          <p:cNvSpPr/>
          <p:nvPr/>
        </p:nvSpPr>
        <p:spPr>
          <a:xfrm>
            <a:off x="5274800" y="2655332"/>
            <a:ext cx="1143000" cy="1676400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</a:endParaRPr>
          </a:p>
          <a:p>
            <a:pPr algn="ctr"/>
            <a:r>
              <a:rPr lang="en-US" sz="1100" b="1" dirty="0">
                <a:solidFill>
                  <a:srgbClr val="00B050"/>
                </a:solidFill>
              </a:rPr>
              <a:t>Data Repositories</a:t>
            </a:r>
          </a:p>
          <a:p>
            <a:pPr algn="ctr"/>
            <a:endParaRPr lang="en-US" sz="500" b="1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to store and serve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both raw feed and processed data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(on Cloud Platform)</a:t>
            </a:r>
          </a:p>
        </p:txBody>
      </p:sp>
      <p:sp>
        <p:nvSpPr>
          <p:cNvPr id="40" name="Right Arrow 39"/>
          <p:cNvSpPr/>
          <p:nvPr/>
        </p:nvSpPr>
        <p:spPr>
          <a:xfrm rot="10800000">
            <a:off x="6456218" y="3560617"/>
            <a:ext cx="1764613" cy="2326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889362" y="4782979"/>
            <a:ext cx="1795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Telemetry</a:t>
            </a:r>
          </a:p>
          <a:p>
            <a:r>
              <a:rPr lang="en-US" sz="1000" dirty="0"/>
              <a:t>(satellite, GSM, internet – incl. cellphone-based systems for manual monitoring)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1500" y="2731533"/>
            <a:ext cx="609600" cy="39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6342333" y="3089563"/>
            <a:ext cx="18440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Dissemination</a:t>
            </a:r>
            <a:r>
              <a:rPr lang="en-US" sz="900" dirty="0"/>
              <a:t> Platforms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498368" y="3717759"/>
            <a:ext cx="179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Crowd-sourced</a:t>
            </a:r>
            <a:r>
              <a:rPr lang="en-US" sz="900" dirty="0"/>
              <a:t> / Community Surveillance Data</a:t>
            </a:r>
          </a:p>
        </p:txBody>
      </p:sp>
      <p:sp>
        <p:nvSpPr>
          <p:cNvPr id="72" name="Up-Down Arrow 71"/>
          <p:cNvSpPr/>
          <p:nvPr/>
        </p:nvSpPr>
        <p:spPr>
          <a:xfrm>
            <a:off x="5698506" y="4396264"/>
            <a:ext cx="272254" cy="1013936"/>
          </a:xfrm>
          <a:prstGeom prst="upDown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/>
          <p:cNvSpPr/>
          <p:nvPr/>
        </p:nvSpPr>
        <p:spPr>
          <a:xfrm rot="10800000" flipH="1">
            <a:off x="6470073" y="2909456"/>
            <a:ext cx="1750758" cy="262449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889363" y="2133600"/>
            <a:ext cx="1795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Earth observation </a:t>
            </a:r>
            <a:r>
              <a:rPr lang="en-US" sz="1000" dirty="0"/>
              <a:t>data access via suitable mechanisms (e.g. Internet, </a:t>
            </a:r>
            <a:r>
              <a:rPr lang="en-US" sz="1000" dirty="0" err="1"/>
              <a:t>GeoNetCast</a:t>
            </a:r>
            <a:r>
              <a:rPr lang="en-US" sz="1000" dirty="0"/>
              <a:t>)</a:t>
            </a:r>
          </a:p>
        </p:txBody>
      </p:sp>
      <p:pic>
        <p:nvPicPr>
          <p:cNvPr id="75" name="Picture 74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/>
        </p:blipFill>
        <p:spPr bwMode="auto">
          <a:xfrm>
            <a:off x="5051164" y="4538690"/>
            <a:ext cx="528425" cy="87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" name="TextBox 69"/>
          <p:cNvSpPr txBox="1"/>
          <p:nvPr/>
        </p:nvSpPr>
        <p:spPr>
          <a:xfrm>
            <a:off x="8365863" y="1219200"/>
            <a:ext cx="1907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Web Portals/Apps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(e.g. integrated </a:t>
            </a:r>
            <a:r>
              <a:rPr lang="en-US" sz="1200" dirty="0" err="1">
                <a:solidFill>
                  <a:srgbClr val="00B050"/>
                </a:solidFill>
              </a:rPr>
              <a:t>hydromet</a:t>
            </a:r>
            <a:r>
              <a:rPr lang="en-US" sz="1200" dirty="0">
                <a:solidFill>
                  <a:srgbClr val="00B050"/>
                </a:solidFill>
              </a:rPr>
              <a:t> visualization platforms)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251564" y="4191000"/>
            <a:ext cx="211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Stakeholder Alerts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83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58740" y="350413"/>
            <a:ext cx="813061" cy="129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28480" y="2167652"/>
            <a:ext cx="1243786" cy="167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Box 84"/>
          <p:cNvSpPr txBox="1"/>
          <p:nvPr/>
        </p:nvSpPr>
        <p:spPr>
          <a:xfrm>
            <a:off x="1850763" y="1600201"/>
            <a:ext cx="162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GIS and other datasets</a:t>
            </a:r>
          </a:p>
          <a:p>
            <a:endParaRPr lang="en-US" sz="1200" b="1" dirty="0">
              <a:solidFill>
                <a:srgbClr val="C00000"/>
              </a:solidFill>
            </a:endParaRPr>
          </a:p>
          <a:p>
            <a:r>
              <a:rPr lang="en-US" sz="1200" b="1" dirty="0">
                <a:solidFill>
                  <a:srgbClr val="C00000"/>
                </a:solidFill>
              </a:rPr>
              <a:t>Data Rescue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715196" y="4962344"/>
            <a:ext cx="1718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Data Management &amp; Modeling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(for weather, hydrological, inundation &amp; other forecasts – short-term and </a:t>
            </a:r>
            <a:r>
              <a:rPr lang="en-US" sz="1200" dirty="0" smtClean="0">
                <a:solidFill>
                  <a:srgbClr val="C00000"/>
                </a:solidFill>
              </a:rPr>
              <a:t>seasonal; simulation, optimization, multi-criteria modeling)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3480633" y="3248546"/>
            <a:ext cx="1746392" cy="312070"/>
          </a:xfrm>
          <a:prstGeom prst="left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715195" y="484236"/>
            <a:ext cx="1718940" cy="6273754"/>
          </a:xfrm>
          <a:prstGeom prst="rect">
            <a:avLst/>
          </a:prstGeom>
          <a:noFill/>
          <a:ln w="15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8295088" y="533402"/>
            <a:ext cx="1978309" cy="6224588"/>
          </a:xfrm>
          <a:prstGeom prst="rect">
            <a:avLst/>
          </a:prstGeom>
          <a:noFill/>
          <a:ln w="15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0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44885" y="3900009"/>
            <a:ext cx="1410976" cy="89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349727" y="2667000"/>
            <a:ext cx="1137175" cy="97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" name="TextBox 91"/>
          <p:cNvSpPr txBox="1"/>
          <p:nvPr/>
        </p:nvSpPr>
        <p:spPr>
          <a:xfrm>
            <a:off x="8409564" y="6059270"/>
            <a:ext cx="1719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Operational Control Rooms</a:t>
            </a:r>
          </a:p>
        </p:txBody>
      </p:sp>
      <p:pic>
        <p:nvPicPr>
          <p:cNvPr id="93" name="Picture 92"/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480" y="4903233"/>
            <a:ext cx="1904283" cy="1207873"/>
          </a:xfrm>
          <a:prstGeom prst="rect">
            <a:avLst/>
          </a:prstGeom>
        </p:spPr>
      </p:pic>
      <p:pic>
        <p:nvPicPr>
          <p:cNvPr id="94" name="Picture 3" descr="DSCN3801"/>
          <p:cNvPicPr>
            <a:picLocks noChangeAspect="1" noChangeArrowheads="1"/>
          </p:cNvPicPr>
          <p:nvPr/>
        </p:nvPicPr>
        <p:blipFill rotWithShape="1">
          <a:blip r:embed="rId10" cstate="email">
            <a:lum bright="18000" contrast="6000"/>
          </a:blip>
          <a:srcRect/>
          <a:stretch/>
        </p:blipFill>
        <p:spPr bwMode="auto">
          <a:xfrm>
            <a:off x="9359413" y="2724917"/>
            <a:ext cx="873351" cy="9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3"/>
          <p:cNvPicPr>
            <a:picLocks noChangeAspect="1" noChangeArrowheads="1"/>
          </p:cNvPicPr>
          <p:nvPr/>
        </p:nvPicPr>
        <p:blipFill rotWithShape="1">
          <a:blip r:embed="rId11" cstate="email"/>
          <a:srcRect/>
          <a:stretch/>
        </p:blipFill>
        <p:spPr bwMode="auto">
          <a:xfrm>
            <a:off x="8507885" y="702150"/>
            <a:ext cx="1522792" cy="56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Group 21"/>
          <p:cNvGrpSpPr/>
          <p:nvPr/>
        </p:nvGrpSpPr>
        <p:grpSpPr>
          <a:xfrm>
            <a:off x="3898237" y="5464222"/>
            <a:ext cx="3896126" cy="1305911"/>
            <a:chOff x="1752600" y="5464221"/>
            <a:chExt cx="3896126" cy="1305911"/>
          </a:xfrm>
        </p:grpSpPr>
        <p:sp>
          <p:nvSpPr>
            <p:cNvPr id="68" name="TextBox 67"/>
            <p:cNvSpPr txBox="1"/>
            <p:nvPr/>
          </p:nvSpPr>
          <p:spPr>
            <a:xfrm>
              <a:off x="1752600" y="6400800"/>
              <a:ext cx="3786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</a:rPr>
                <a:t>“Bottom-up” Data Acquisition System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52600" y="5464221"/>
              <a:ext cx="3896126" cy="1293768"/>
            </a:xfrm>
            <a:prstGeom prst="rect">
              <a:avLst/>
            </a:prstGeom>
            <a:noFill/>
            <a:ln w="158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443534" y="5547022"/>
              <a:ext cx="1052266" cy="58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91" y="5538265"/>
              <a:ext cx="1219996" cy="586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TextBox 79"/>
            <p:cNvSpPr txBox="1"/>
            <p:nvPr/>
          </p:nvSpPr>
          <p:spPr>
            <a:xfrm>
              <a:off x="1752600" y="6216689"/>
              <a:ext cx="1435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Manual Monitoring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200400" y="6200001"/>
              <a:ext cx="16660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Automated Monitoring</a:t>
              </a:r>
            </a:p>
          </p:txBody>
        </p:sp>
        <p:pic>
          <p:nvPicPr>
            <p:cNvPr id="96" name="Content Placeholder 3"/>
            <p:cNvPicPr>
              <a:picLocks/>
            </p:cNvPicPr>
            <p:nvPr/>
          </p:nvPicPr>
          <p:blipFill rotWithShape="1">
            <a:blip r:embed="rId14" cstate="email"/>
            <a:srcRect/>
            <a:stretch/>
          </p:blipFill>
          <p:spPr bwMode="auto">
            <a:xfrm>
              <a:off x="4952141" y="5547022"/>
              <a:ext cx="577783" cy="678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7" name="TextBox 96"/>
            <p:cNvSpPr txBox="1"/>
            <p:nvPr/>
          </p:nvSpPr>
          <p:spPr>
            <a:xfrm>
              <a:off x="4953000" y="6200001"/>
              <a:ext cx="618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Radars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261953" y="3717415"/>
            <a:ext cx="917500" cy="48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8998" y="3707542"/>
            <a:ext cx="433518" cy="4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6199" y="3705306"/>
            <a:ext cx="435755" cy="43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3429000" y="2971800"/>
            <a:ext cx="185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Interaction with other Knowledge Base and Analytical Systems</a:t>
            </a:r>
          </a:p>
        </p:txBody>
      </p:sp>
      <p:sp>
        <p:nvSpPr>
          <p:cNvPr id="99" name="Up-Down Arrow 98"/>
          <p:cNvSpPr/>
          <p:nvPr/>
        </p:nvSpPr>
        <p:spPr>
          <a:xfrm>
            <a:off x="5698505" y="2138363"/>
            <a:ext cx="272254" cy="593170"/>
          </a:xfrm>
          <a:prstGeom prst="upDown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937783" y="457200"/>
            <a:ext cx="3817034" cy="1648886"/>
            <a:chOff x="1897966" y="71438"/>
            <a:chExt cx="3817034" cy="1648886"/>
          </a:xfrm>
        </p:grpSpPr>
        <p:sp>
          <p:nvSpPr>
            <p:cNvPr id="56" name="TextBox 55"/>
            <p:cNvSpPr txBox="1"/>
            <p:nvPr/>
          </p:nvSpPr>
          <p:spPr>
            <a:xfrm>
              <a:off x="1981200" y="87868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</a:rPr>
                <a:t>“Top-Down” Data Acquisition System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897966" y="71438"/>
              <a:ext cx="3817034" cy="1648886"/>
            </a:xfrm>
            <a:prstGeom prst="rect">
              <a:avLst/>
            </a:prstGeom>
            <a:noFill/>
            <a:ln w="158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8" cstate="email">
              <a:clrChange>
                <a:clrFrom>
                  <a:srgbClr val="040204"/>
                </a:clrFrom>
                <a:clrTo>
                  <a:srgbClr val="040204">
                    <a:alpha val="0"/>
                  </a:srgbClr>
                </a:clrTo>
              </a:clrChange>
            </a:blip>
            <a:srcRect/>
            <a:stretch/>
          </p:blipFill>
          <p:spPr bwMode="auto">
            <a:xfrm>
              <a:off x="4495800" y="428045"/>
              <a:ext cx="914400" cy="889826"/>
            </a:xfrm>
            <a:prstGeom prst="rect">
              <a:avLst/>
            </a:prstGeom>
            <a:noFill/>
          </p:spPr>
        </p:pic>
        <p:pic>
          <p:nvPicPr>
            <p:cNvPr id="77" name="Picture 76"/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2133600" y="457200"/>
              <a:ext cx="782597" cy="876816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2842608" y="1391933"/>
              <a:ext cx="1894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Satellite Earth Observation</a:t>
              </a:r>
            </a:p>
          </p:txBody>
        </p:sp>
        <p:pic>
          <p:nvPicPr>
            <p:cNvPr id="100" name="Picture 13" descr="panamair_270"/>
            <p:cNvPicPr>
              <a:picLocks noChangeAspect="1" noChangeArrowheads="1" noCrop="1"/>
            </p:cNvPicPr>
            <p:nvPr/>
          </p:nvPicPr>
          <p:blipFill>
            <a:blip r:embed="rId20" cstate="email"/>
            <a:srcRect/>
            <a:stretch>
              <a:fillRect/>
            </a:stretch>
          </p:blipFill>
          <p:spPr bwMode="auto">
            <a:xfrm>
              <a:off x="3154607" y="457200"/>
              <a:ext cx="1188793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609600" y="0"/>
            <a:ext cx="11558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…that can be integrated into a modern </a:t>
            </a:r>
            <a:r>
              <a:rPr lang="en-US" b="1" u="sng" dirty="0" smtClean="0">
                <a:solidFill>
                  <a:srgbClr val="0070C0"/>
                </a:solidFill>
              </a:rPr>
              <a:t>Water Resources Information Services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Platform </a:t>
            </a:r>
            <a:r>
              <a:rPr lang="en-US" sz="1200" dirty="0">
                <a:solidFill>
                  <a:srgbClr val="0070C0"/>
                </a:solidFill>
              </a:rPr>
              <a:t>(usable at </a:t>
            </a:r>
            <a:r>
              <a:rPr lang="en-US" sz="1200" dirty="0" smtClean="0">
                <a:solidFill>
                  <a:srgbClr val="0070C0"/>
                </a:solidFill>
              </a:rPr>
              <a:t>regional, national, state, and local levels</a:t>
            </a:r>
            <a:r>
              <a:rPr lang="en-US" sz="12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6650" y="1916194"/>
            <a:ext cx="1129351" cy="62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2719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41" grpId="0"/>
      <p:bldP spid="44" grpId="0"/>
      <p:bldP spid="64" grpId="0"/>
      <p:bldP spid="72" grpId="0" animBg="1"/>
      <p:bldP spid="74" grpId="0" animBg="1"/>
      <p:bldP spid="63" grpId="0"/>
      <p:bldP spid="70" grpId="0"/>
      <p:bldP spid="79" grpId="0"/>
      <p:bldP spid="85" grpId="0"/>
      <p:bldP spid="86" grpId="0"/>
      <p:bldP spid="16" grpId="0" animBg="1"/>
      <p:bldP spid="88" grpId="0" animBg="1"/>
      <p:bldP spid="89" grpId="0" animBg="1"/>
      <p:bldP spid="92" grpId="0"/>
      <p:bldP spid="98" grpId="0"/>
      <p:bldP spid="9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581899" y="1031394"/>
            <a:ext cx="4188915" cy="287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-76200"/>
            <a:ext cx="31023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Planning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Modeling Tools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9165" y="2286000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Simulation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4343400"/>
            <a:ext cx="142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Optimization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25" y="5650468"/>
            <a:ext cx="230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Multi-Criteria Analysis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909318"/>
            <a:ext cx="3046413" cy="190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39240" y="22860"/>
            <a:ext cx="2753114" cy="162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50659" y="7621"/>
            <a:ext cx="2853075" cy="121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0659" y="5077860"/>
            <a:ext cx="3245073" cy="175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48122" y="1219200"/>
            <a:ext cx="3517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e.g. Eastern Nile Planning Model Project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598125" y="1961255"/>
            <a:ext cx="2908225" cy="29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1251" y="3707661"/>
            <a:ext cx="1524000" cy="120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1312" y="3957702"/>
            <a:ext cx="3039488" cy="69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609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686800" cy="10668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ea typeface="ＭＳ Ｐゴシック" pitchFamily="34" charset="-128"/>
              </a:rPr>
              <a:t>Flood Modeling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2185988"/>
            <a:ext cx="349250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82000" y="3213100"/>
            <a:ext cx="228600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531620" y="1066800"/>
            <a:ext cx="34848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e.g. Demonstration of Value of Regional Cooperation for flood forecasting and warning improvement in Sudan, Ethiopia, and Egypt.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48400" y="4981424"/>
            <a:ext cx="4419600" cy="187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16500" y="1916114"/>
            <a:ext cx="33797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027930" y="4508500"/>
            <a:ext cx="3108960" cy="106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 preferRelativeResize="0"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4920" y="0"/>
            <a:ext cx="3124200" cy="15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2590" y="1605409"/>
            <a:ext cx="2654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901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95801" y="2257426"/>
            <a:ext cx="20097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38600" y="4041776"/>
            <a:ext cx="31242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CEGIS Flood Info: Lautara 7-Sep-2007 14:21 ++ (Courtesy Banglalink) </a:t>
            </a:r>
          </a:p>
          <a:p>
            <a:r>
              <a:rPr lang="en-US" sz="1400"/>
              <a:t>Here,</a:t>
            </a:r>
          </a:p>
          <a:p>
            <a:r>
              <a:rPr lang="en-US" sz="1400"/>
              <a:t> A = Source of flood forecast message </a:t>
            </a:r>
          </a:p>
          <a:p>
            <a:r>
              <a:rPr lang="en-US" sz="1400"/>
              <a:t>B = </a:t>
            </a:r>
            <a:r>
              <a:rPr lang="en-US" sz="1400" i="1"/>
              <a:t>Mauza name </a:t>
            </a:r>
          </a:p>
          <a:p>
            <a:r>
              <a:rPr lang="en-US" sz="1400" i="1"/>
              <a:t>C = Date </a:t>
            </a:r>
          </a:p>
          <a:p>
            <a:r>
              <a:rPr lang="en-US" sz="1400" i="1"/>
              <a:t>D = Time of sending message </a:t>
            </a:r>
          </a:p>
          <a:p>
            <a:r>
              <a:rPr lang="en-US" sz="1400" i="1"/>
              <a:t>E = Rise or fall of water level: One plus sign (+) means one bighat (22cm) rise of water level, one minus sign (-) means 1 bighat (22cm) fall of water level. </a:t>
            </a:r>
          </a:p>
          <a:p>
            <a:endParaRPr lang="en-US" sz="1400" i="1"/>
          </a:p>
          <a:p>
            <a:r>
              <a:rPr lang="en-US" sz="1400" i="1"/>
              <a:t>F=CourtesytoBanglalink 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15201" y="152400"/>
            <a:ext cx="14382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86600" y="2209800"/>
            <a:ext cx="3581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Flag hoisted at the community at Bhalkutia Mauza, Nagarpur Upazila showing rise in water level (blue flag) by 3 bighat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67201" y="76201"/>
            <a:ext cx="25431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24001" y="2905125"/>
            <a:ext cx="24225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24000" y="4429126"/>
            <a:ext cx="23622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086601" y="2971800"/>
            <a:ext cx="3617913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915400" y="1"/>
            <a:ext cx="17526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24000" y="76200"/>
            <a:ext cx="2667000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world for “last mile” connectivity</a:t>
            </a:r>
          </a:p>
          <a:p>
            <a:pPr>
              <a:defRPr/>
            </a:pPr>
            <a:endParaRPr lang="en-US" dirty="0"/>
          </a:p>
          <a:p>
            <a:pPr>
              <a:buFontTx/>
              <a:buChar char="-"/>
              <a:defRPr/>
            </a:pPr>
            <a:r>
              <a:rPr lang="en-US" dirty="0"/>
              <a:t>Multiple media</a:t>
            </a:r>
          </a:p>
          <a:p>
            <a:pPr>
              <a:buFontTx/>
              <a:buChar char="-"/>
              <a:defRPr/>
            </a:pPr>
            <a:r>
              <a:rPr lang="en-US" dirty="0"/>
              <a:t>Internet</a:t>
            </a:r>
          </a:p>
          <a:p>
            <a:pPr>
              <a:buFontTx/>
              <a:buChar char="-"/>
              <a:defRPr/>
            </a:pPr>
            <a:r>
              <a:rPr lang="en-US" dirty="0" err="1"/>
              <a:t>Cellphones</a:t>
            </a:r>
            <a:endParaRPr lang="en-US" dirty="0"/>
          </a:p>
          <a:p>
            <a:pPr>
              <a:buFontTx/>
              <a:buChar char="-"/>
              <a:defRPr/>
            </a:pPr>
            <a:r>
              <a:rPr lang="en-US" dirty="0"/>
              <a:t>Flags</a:t>
            </a:r>
          </a:p>
          <a:p>
            <a:pPr>
              <a:buFontTx/>
              <a:buChar char="-"/>
              <a:defRPr/>
            </a:pPr>
            <a:r>
              <a:rPr lang="en-US" dirty="0"/>
              <a:t>Preparedness plans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19938" y="6130926"/>
            <a:ext cx="354806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hlinkClick r:id="rId9"/>
              </a:rPr>
              <a:t>http://pdf.usaid.gov/pdf_docs/PDACL719.pdf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5" name="Picture 4" descr="15_7_2004_India-Floods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524000" y="5791200"/>
            <a:ext cx="923520" cy="106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07539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308"/>
          <a:stretch/>
        </p:blipFill>
        <p:spPr bwMode="auto">
          <a:xfrm>
            <a:off x="4800600" y="-304800"/>
            <a:ext cx="3131820" cy="43834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5D78-9354-458D-8227-043A9E026DA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7825" y="-76200"/>
            <a:ext cx="346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Improving Seasonal Hydrologic Forecasts</a:t>
            </a:r>
          </a:p>
        </p:txBody>
      </p:sp>
      <p:pic>
        <p:nvPicPr>
          <p:cNvPr id="8" name="Content Placeholder 5" descr="Ganges-Basin_River-Watch-pts_Base-map.pn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17067" y="877907"/>
            <a:ext cx="3314700" cy="2209800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5439" y="3290903"/>
            <a:ext cx="4552761" cy="156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973496" y="0"/>
            <a:ext cx="4331868" cy="3006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801253" y="3072864"/>
            <a:ext cx="3381327" cy="2224637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7674" y="4876064"/>
            <a:ext cx="2979231" cy="184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648200" y="3935829"/>
            <a:ext cx="4353057" cy="25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701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anges_TMP_GCM_ANN_v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1" y="1204053"/>
            <a:ext cx="3134435" cy="223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Ganges_PRP_GCM_ANN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85892" y="4421950"/>
            <a:ext cx="2610650" cy="212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wb64862\Desktop\Nepal_GBM\Jorge\APR14\graph.jpg"/>
          <p:cNvPicPr>
            <a:picLocks noChangeAspect="1" noChangeArrowheads="1"/>
          </p:cNvPicPr>
          <p:nvPr/>
        </p:nvPicPr>
        <p:blipFill rotWithShape="1">
          <a:blip r:embed="rId4" cstate="email"/>
          <a:srcRect/>
          <a:stretch/>
        </p:blipFill>
        <p:spPr bwMode="auto">
          <a:xfrm>
            <a:off x="4980445" y="1634291"/>
            <a:ext cx="2867854" cy="192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892429" y="713509"/>
            <a:ext cx="23975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884316" y="3569114"/>
            <a:ext cx="24138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PRECIPITATION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699272" y="1143000"/>
            <a:ext cx="143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RUNOFF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 Data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Runoff  System Performance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80144" y="4092334"/>
            <a:ext cx="2868456" cy="207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10434" y="2578109"/>
            <a:ext cx="2557566" cy="185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ight Arrow 1"/>
          <p:cNvSpPr/>
          <p:nvPr/>
        </p:nvSpPr>
        <p:spPr>
          <a:xfrm>
            <a:off x="4290008" y="3276600"/>
            <a:ext cx="690137" cy="815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387064" y="3276600"/>
            <a:ext cx="690137" cy="815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08838" y="4419600"/>
            <a:ext cx="255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e.g. Hydropower Generation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8915400" y="4758154"/>
            <a:ext cx="914400" cy="72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31276" y="6477000"/>
            <a:ext cx="1603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Decision Support</a:t>
            </a:r>
          </a:p>
        </p:txBody>
      </p:sp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686800" y="5485368"/>
            <a:ext cx="9461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9393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 animBg="1"/>
      <p:bldP spid="12" grpId="0" animBg="1"/>
      <p:bldP spid="13" grpId="0"/>
      <p:bldP spid="14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0"/>
            <a:ext cx="11881104" cy="542166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Modernizing Water Centers (Regional, National…)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6110" y="1938910"/>
            <a:ext cx="1988267" cy="87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6833" y="2864864"/>
            <a:ext cx="1302613" cy="97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8261" y="661708"/>
            <a:ext cx="2420303" cy="161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5617" y="2856607"/>
            <a:ext cx="1481085" cy="130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7649" y="3436300"/>
            <a:ext cx="1731466" cy="125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020981" y="582283"/>
            <a:ext cx="2466975" cy="135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1" descr="data:image/jpeg;base64,/9j/4AAQSkZJRgABAQAAAQABAAD/2wCEAAkGBxQSEhUUEBQWFBQVFRgVFRYWFBQUFxkXFBYXFxcXGBUYHCggGBolHBgYITEiJSkrLi4uFyAzODMsNygtLisBCgoKDg0OGxAQGy8kICQwLSw0LSsvLSwsLC00LCwsLDIsLCwsLCwsLCwsLCwsLCwsLCwsNCwsLCwsNCwsLCwsLP/AABEIALYBFQMBIgACEQEDEQH/xAAbAAACAgMBAAAAAAAAAAAAAAAABgQFAQIDB//EAEUQAAEDAQQEBwwKAQQDAAAAAAEAAgMRBBIhMQUGQVETImFxgZHRBxUWMkNSU5KTobHSIzM0QnJzg7LBw2IUguHwJKLC/8QAGgEBAAMBAQEAAAAAAAAAAAAAAAMEBQIBBv/EADARAAICAQMCBAUDBAMAAAAAAAABAgMRBBIhMUEFE1FhIjJxsfCBkaEUQsHRFTNS/9oADAMBAAIRAxEAPwD1jQ+ioTBCTDESYmEkxsJqWjM0xUzvTB6GL2bOxGhfs8P5Uf7ApqAhd6YPQxezZ2I70wehi9mzsU1CAhd6YPQxezZ2I70wehi9mzsU1CAhd6YPQxezZ2I70wehi9mzsU1CAhd6YPQxezZ2I70wehi9mzsU1CAhd6YPQxezZ2I70wehi9mzsU1crU4hjiMw0kc4BogI/emD0MXs2diO9MHoYvZs7FXWLTLnvYKCjjQ9SvkBC70wehi9mzsR3pg9DF7NnYpqEBC70wehi9mzsR3pg9DF7NnYpqEBC70wehi9mzsR3pg9DF7NnYpqEBC70wehi9mzsR3pg9DF7NnYpiWWaWkcQ2ubgMscXIC670wehi9mzsR3pg9DF7NnYpgWUBC70wehi9mzsR3pg9DF7NnYpqEBC70wehi9mzsR3pg9DF7NnYpqEBC70wehi9mzsR3pg9DF7NnYpqEBC70wehi9mzsR3pg9DF7NnYpqEBC70wehi9mzsR3pg9DF7NnYpqEAi6+2GJnA3I2NrwlbrGitLmdAhSO6J5D9T+tCAZdC/Z4fyo/2BTVC0L9nh/Kj/YFNQAhCEAIQhACEIQAhCxVAZVbprSjYG1eQASG1NM3GgArmVYkpe1hbwjiwNbJxRfY5xZeFagtcBVrhv25cqAqIZI433w5+BJAJAA5gBsTLonSDngiVpaRQ12FrsWm9lQhJ2k7HwYc8xXWUNGOn43TWuBxyvHkxwo4f9ba2ufGHGKOtS+QBjQ0A0DAS40FPuhAeuQWhrwSxwcAaVBBFRsqF1S3qNpaKezAQ1+jox9W3auOJcBuNSUxVQGyFrVFUBssErW8qXWvWNlhiEkjXuvOuAMDSa0JJ4xAoAN6Axp23yMJugCNgvPc40rU3Q0DaakHm51RQ2uFh4WhaRV1Q8gDDE0rRRNcZAyNrjJLekF+KOraGpF4kgVGDjgXUxO2iULPpKSQcUueKkYGN+WBHjHHkXSSx1POT2fRNt4WMOoRUA0Iocd42FTkuas2x5DGzeO6MOxFHANAAvcprU8pTCCuT02QsVQgMoQhACFq9wGZosgoDKEIQAhCEAm90TyH6n9aEd0TyH6n9aEAy6F+zw/lR/sCmqFoX7PD+VH+wKagBCFhAVWltJGJzRQEEV99OxGiLeZXPrlQEDdmtNYrG2Roq645uIduBzqNoVJZS6PiwOD5XEULjcBDaupkaYB3SgHRYJS7Y9aojQTObG8vcwAvbQljQ51HDi4Ag51I91rZLcybGJ7XtFKlpBxIqMuQg/wC5ATCVqXIK5uQGXPSxpyW7a4nE0aWsDs/FvuDsuRX0zki6WncXuLsxUc1K0ChttUGk+51GG4WJdFxyRve68XRmR8bq1dwkd+5Uu2YUO1NmrtsZEyZp8WVgc2mVS1w+BHUlyF+FBzmmVTmaZVXaGEuBFKVVGfiC6Lr+ZJ1R6l53K3XGTt/yYfc4fwn4PXneqVidHKaHOlfwgHNPsSvUXK6O6PQhnBweGSQUFy0BQ5THAPekTupuD4YWVxMjjTkuEV5k6yBea90SwyB9/Hg3hovbG0BF0+bXfylS1V+ZLaR2TUI7g09pVlobebxeDhuMBIqSAcQBykDoUWzwQwmFzY7sYeCGA3jtJo52ZrjiqGd5YQLtcMShtqqaUNVeehx+distUj03V+2tktBflfYboNAfu1AHQTgmxr15LZJHPfFFDW+0NNRmHUBryBoxJXqMRVK2rZh+uSzXPc2TAVuCuLStwVCSHSqFDtWkI43MY97WvkJEbScXEZgKmtWtjGtIbHI6QG6Y2tq6oNCBs6eRAT9YrQBHSuN5teQbz00VVom1ukna28TdqSK5AA0r0qrbamtcHVe50hdfvgtBo7ihrTkKGtM9+SvdXLTGS7gWhtHXHUwBN0O+BCAYgsrAWUAIQhAJvdE8h+p/WhHdE8h+p/WhAMuhvs8P5Uf7Apih6F+zw/lR/sCllAZqtSVglaFyApNap7rQHNcWStfE4speaSOKWg5nxupUFmgjFL7rQ52N0CzSNArUcbAiuzOiZdPC9EaGjmm+0jewF2NdhFR0paj0tINtUBQ616ul7Gy2gxMjYcYy9zjI7Y3xM6YUGVXHlVboG2k2uBxwDZmkDLF5uknocRTIDActnrBpDhZHiYhrRG10dTu8am8l38Jds8zQ5rmuFQQRU0NQQdq6UZNZSOlCTWUj3mqwVXaP0rHO2/E6orlkQc6EbCprXLxpp4Z4008MHMUC2aKjk8ZuO8YH/npqrFZouZRUliSyE2ugtP1YZse4dDD/AAFQa5R/6KKMxvJc99KENoQ0EnIV3DAr0SiS9eNWrRbJYuCuCONjque4jjOIrRoBOQHWqdmjqUW4wWS/oLYu+PnS+Fdc/Qhata5w3bssXA/5Mq9p5T94e/nThFbmyCsJDmnG/wDd6POPuG3cvMtE6Bf/AKjgJmlpaav/AAja07QcgV6HMGlhjIDYixzScAGg0AANaDAnPk5VPptzWJfQk8Wq01U15HfnrlY7FdpiF87hWZzYb7GM4F4N4uFS52HPkThTaVBtGiXWN44OVxIbeB5a0oWkndmu1otscb4+AwawFt05BzOLlXdTHbgVCn0kCeO40J4xOJ5TXPJb1ELNq/8APpg+YtlDLff1G/Rs8jmfSgB3IQQQRgajAHk5lS616ziy8QROke5tRXix0OBq7G9zAbRkpui5QGNkfI264BrSKNaWg0a4jzqAD3blB0xALTA8SNa1zS4xm+HeKS1riRkHUIpu5cBk3xl8Ww2NFOpWR85ZQmaDkjtVray0RtDZA4NbHWJoeOMKXTngRjvTzFqZZQa8G403yyU9zku6N1Hn+imD2Rva5sgY5rqihBAc4ZEjMUwqvSA1R0XXxjiUn+5a8UhpJWqVCXTDwu6INi0bHEKRMawHO6AK8+/pU1rVvRYXbeeWUF6GQi8tCVxmmoCTsXLeAIPdVkvSQs3Rl3rPw97PclazWmaS8XPqQKkyeKcKYuzacPGx24VxV5rm4zWi9Q0DGtGO4uP8qrhhLozEABecLziacSoDtmahWpqbwpHbrkucDToaW0hhD7I176+NNLRlKChAuurvw6aHNg1cieHm+Yw1oJDImBrQ5xxJ2nCuKWhO6gFTQAADcAKAK51WnDXPqfGoB/tx/wDr3KZtI4wN4ctqqMx66hy9B1WVoCsoBP7onkP1P61hHdD8h+p/WhAM2hvs8P5Uf7ApRUTQ32eH8qP9gUsoDRy4Sro94BocMCeqlfiuJlaTQEE0qgEfugW1wMcYqGUvmn3nAkUPIBjTlUWv/edOOmNEMtDLsgPIRg4HeClaXVGdoJhnq0OLTfBoMBuvYVNCaKzmudajnDX8lvNc6oxzhrP6ijra434xSoLT0UOPxVTExP1o1LtE13hZIRdrQtDyeNTZQA5Kw0XqDCw1lc6U7vEZ0gYnrV6nUU1VpSeX7GhRqqKakpPLXoVOpukooXSGWUMBa0AGuJBONANn80TWNbbIPK15mSH/AOVKt+gYZmBj2CjRRhaA0s/CRkOTLkSFp3VqWy1d9ZF54GX4x93ny5ljau+yU3NLg5pjpdXY/MbjJ9uMfvgcjrpZB9555o3/AMq50bbmzxiRgcGu8W+26SN9Nx2HavKLNomeRl+OF72HJzQCDzAGpHKB8F1https2TpogNjg8N9V4oq0b5f3Inu8K07WKbFuXq0euLUlee2HXmYfWNZKN44rusVHuV3Ztc4H+OHxn/Jt4dba/BTRug+5m2+G6iv+3K9uTGuU5bcEZDJHMkDX41AbdcQCBWt0OpypB1j0nLI5rZH3mBrHANoGlzmNqTTM1rnkmzXC1NlbDLC9r7jnDiuB8cClaYjIjpS7pPQrg0Oa6+1oxafGFTjdpmN/NXFbWhsqjtbx3MLX02yTis/nsVFkthGAVgReGJVSGUIoVbaPtDRJHfpdvtvXsBSorU7lr2WJLKMumuXyyG3vQ2ZjHP8AoiIg1jIgGsYXcZzi2mLiaVGAwoaraxaNbZ2ngyXvNL7nnGSlcDUmhoc96kzWsAVcQBvJAGPKVEltgpUY4VFNq+alfY1h9DejTBPKXI32CW9GwnMtFeoKQCldmssEUbG3uEc1jQQwXsQBXjGgz5VWW3XZ+UbGRje83j1YD4qrK2KNGrQX2dI/vwPdUtW/W0RSOYYr104ObI0gjYcsOUbCleSe1Wn00vI1r7vuF1d7PqvaXeTDPxvaPc28VDK2T+VF6rQ6erm+xP2RcnXVnoX+s0rlPrZG8XeClq7AXbhNTlQVxPIqjwetHC8Fcxzvgng7vnXyPdSvJTFN+htX47OK+PIRi8jHlDR91vJt2kpDzJcPoeamOhrinBZb93/Ip6Rs7sDIwsLgMHU6gQSOiqqzEWuBG/FeoS2YEUIBG4gEdSr5dAwn7lPwkgdVaKhLwySnurl+jKK1Ca+JCgSrHRcdaUzJwGO/MD+Vct1dhr96udC4/wAKxstgazxGgb+XnO1XrK7LcKWEv5IYyjHldTtEpLStGRqkZpwgnAUqepWiIYgtgo9kcSxpOZFevFSAgE7uh+Q/U/rQjuh+Q/U/rQgGXQ32eH8qP9gUsqJob7PD+VH+wKWUBVawtpFfH3DU8xwP8JasOmGMkvuNWtBvECuBFBjzkJu0o8CJ1TStGj8TiA0dLiB0qle1ksL2saCXNILcMRtHxQGtu1zscTGPfK2kjXOjz490YsBApey4ueIwU/QGmopobzTQtbfkbUE8apvgjBzHYkOGGzAggJsGq8cwcwMaWEm9R1wtfTb5xGFDmMjUVXTVjVUwFp4YuayQuABv1x4wvCga11OM2jgc6ggEAPNkiIYL2ZxI3XjW6OQVp0LvdWA9F5AbAIIRVQLXpmGKRsT3gPeQ0NzIJyvU8Xp3rzKR1GEpPEVknMYAAAAAMAAKAAbghy5Wi2Rx/WPaz8Tg34qqtOtVlb5W8f8ABrn+8CnvXjlFdWdwoss+SLf6Eu16Nhk+sijdylja9dKqntWq9lOUZb+B72+6tPcuFp12j8nE934nNYPdUqqm1tmkN2KNgO5odK7qHYonZW/cvV6PWRWV8K93gzatWGNNWPfzODXCm0YAHJQoLYWuLH4ObTHeDk4Ho6wu81it84N55iB2m63qazHroqvwOdGS/h5HSEUvHEdLSTUdKkg+MJcEF8E+Z2KUvbL/AJNNJ2Bji6QPuHEur4tef7vvVG6XBRrdbZjMYfHINCIzUEjE57tuOxa2mOYMJ4CSgFSSAKAZ7Vp6fVpR+KRnX6Ge5fCS45y4AEkgZAkkDmGxNeiYHSxhrnEC6BeAFeYV3DCqVNWLA60g0cGhpo4DF+PuaDvxy2JmsWpr4zegne3e1xNOtp/gqvqdQrUlFcFinS+VNqyW1/TP7jLYdXLOM2uf+J7j7hQe5X1isEUf1cbG8rWNB66VSgG2+LznDe25KOoi97lvDrZM03XtYXD7pa5juquHUqO+MeqwX3pbrl8M1L9f9j40rcJSg1yH34SPwvB9xA+Knw62Wc+MXs52E+9tV0rYPuQz0Goj1g/v9sl8iiqLTrHA2Nz2Pa8gYMBo4nYKEYLtovTcU+DXUdtY7B3Rv6F1vi3jJC6LVFycXgsKIoglaly6ITSXAg8h92NOq91KoGn43PLIpY3y4kRX238BeoWnEYYqXpeZ4j+ipfvNIrlgan4U6Uk2XR7Ip3Tz2S0l5pdfG8/RgQiJwusfj941xzGSAtPCu0mjP9PcldIG4uDmsZUAudIABez4orljRSHaFcHj6TiFwFCMSCaUqDuUG0acsd6/I+SIX/q5IntvHDAEjI0+K6d9ZZpGtZxC91yPeK1vybhdYHOHKBvQD2FlaArYFAKHdD8h+p/WhHdD8h+p/WhAMmh/s8P5Uf7ApRKi6I+zw/lR/sC7vKA422FsjHMf4r2lp6d3KvN7S+WMuMH1geWGpwJaaBzjuu3XVzNRvTvp3SXAxlwxcTdbuqdp5BmvOLXMal9595wo7HAhuVQcKjKopgAFBZqIQltZBZqIwltYw6NtDpY71rmc4klro2m6zinLi4kEU27VP77MYA2NtAMAAKAJS0DOSHhxJIcDjyj/AIVkSpYTUo7kSwmpR3IYLHrIwENlq0+dm3HfTEK2tWk44mX5Hhrdhzr+EDFx5l57a/GHN8FcaE0NFaGl0zXOLTdB4SQACgNAA6g6FXjdLzXWRUXJ3uuzp7dThpnXGSSrYKxs8775HJsb7zyhLVPficV6G3VCy+Y/2snzLbwMsu6T2jl5KmyTy2fUafxPSUR2wg1+3+xBslifK6kUbnnbdbXrdkOkpgsWpc7/AK1zIh7R3UKD3lM+jNCQ2aQmIyXi3FpJeLpOBIAzqPirjhBtqOdrh8QuoadL5iDU+MWSlirhfTn/ACL1j1Os7PHvSn/M0b6jaA9NVcRWVrBdjaGN3NAaOoKU1wORB2YEHFBCnUUuiMmy6djzNt/UhSRJF130+I6wQH6Q/WPH3Afuj/MjqrvKYdbNO8C0xxH6UjPO4Dt/FuHTz+d6O0S6eZsYJq93GdmQM3OJ30r0kKC61/JHqa/huhi1/UXfKu3r7/QudQNXAGGd48fix8jBmekjqATcdFt2hXFnsjWNDWCjWgADcBgF04JTwjtWDL1Ood9rsfc8X01o2TR1rD4Tda7jRmmBaTxonDaOTcQvR9WNKx2qO80XXinCMrUtPIfvNOwqTrToEWqAspxxxozueK0FdxrQ86850OXwyB7CWvaSD0GjmuG0VFCFBKTql7M2a4V+IafniyHGfVds/nB62yNbTWRkguyNa8bnNDh71D0HpVloZUYPHjs2jlG9vKrQBWE1JZMKcJVy2y4aKG1apWd3iB0R/wAHYeq6o6lUWnU+Vv1UjJORwMZ6xUH3JzEza3agupWlcaCgPxHWui4lVF9ixXrr6+kv35+55TNC5ji14o5poRUGnSDRcyababd3v2L0h2gbMSXGCMkkklzA6pOJOKy3Q9nHiwRDmiZ2KH+n9zT/AOZjtw45FHR2tjo6NmcJG7y5oeOnJ3T1q0tmtMfB3oHCRxwpXxfxjZ/KuzY2DJjBzNaP4SrrfZSHMfTi0uYZA1JHXj1K9pKs2KM3lGPrtRCcXKuG1/nbBDj0nLKS57yaHAZAV3AKVHpB421VVYhRvOT2KSCutRjzHgrVZ2LJH09b2yvZHKwO4rjSlRxqDPZkrLVO0N4erhdo0xxXqEm9i81rgeK1oBzxSvbeNaXVxDWtaOq8fipcQyoTgd/bkrUNHGUU+7K8tQ02esMcurSqrQ1oL4Y3OzLRXl2V6c1ZsKoSjteC0nlZFTuh+Q/U/rWEd0HyH6n9aF4ejJog/wDjw/lR/sC7SLlocf8Ajw/lR/sCkPagF3WexOkjq0VLTepvFKGiQ7SPd2r1l8aq7foKGXF7BU5ubVp6SM1T1Gmc3uh1KWo0u97o9TzTQ7rr3A4AtrU0A4pHaVYvtjBtrzCqZ/A6CtQZPXH8tUqz6swN8ne/GS/3HD3LymGohDbx9xVC+EdvApWCyvtLhwbDdH3z4o31O3mGPMnrRthETAxuNMycyTmVLigAGAoN2xdQ1WIVbW5Plsnrq2tyfLfcw0LcIWkkwbmcTkOZSkxpDNHfLg4XqXc9gJNOslb2S2h7ntH3aY89exJ9ttFyVwPF4xIrhUE1BG9V1sdbHEf6KO8CDedwzo8dlLsjCemueCAdZba2Fk0j6lokNaUJ+63CqqtJa2RiP6CrnnAAtIu8prs+K2ihMlnfEXEhxdxyS8+NnU4kEgnHYUu6R0BJE0uq17RnSoIG+6e0qG2U18ppaCrTWf8Aa+c9PUqZSXEucSXHEkmpJKcNRtF3WuncMX4M5GAnH/cfcAlECpAAJJwAAJJPIBiU86t2W1NoZ3hsYFBEQ1zssKuGDabsehQ0LnJp+LWJU+Wml7d8eiL+izRZQrh80alqSNb9FXJOGYOLIaP5H7+Zw945U8lK+smj7U+9cfwkZx4IAMcBnTc/pI6VHbHMS5oLPLuT3Y+oq2Wd0bg+M3XDI/wRtHIvQtDWj/Uxh5NAagtaSMRnV2Z34Uz2rzo4EgghwzaQQ4c7TiEy6Ctz7MLhjL3S8aNgLW5UDi5zjRoAIJzO4EqDTt5wafi8YSrjNdfuhnt0YZwb2igY4AgCnFk4hy2Alrv9q10ja+CDTvdQ81D2JC120lbQbronOGDgRUWZueDsaykHbIWsyN0q8fw77Ox9oDeG8ZzYyXsIO2pyJGNASNxVswC/m0rGBnXbgpYxSNC5zzdaDykgtA34lOVmtQeSBsAP8IDo5qj2izNe0teA5pFCCKghTKLBagEPSmqcrSXWWY09G9x6g6hB6R0qnfFbY/rLO5w3tYXf+0dR7l6kWLTglYWoeMSSf3IXTzmLaPHG6PtD5XOEEtXOrTgn/EhNOh9WpnUMo4Nu0E1f0AVDevoT1wS3axTT103HEUkRQ0ii8ttnGCANAAFABQDkClNCGhdGhUS2J/dB8h+p/WhZ7ofkP1P60IBl0N9nh/Kj/YFLIUXQ32eH8qP9gUwhAciFqWrsQtaIDlcRdXWiwgOdFlZK1JQGCkHugaXlgtVluu+iLHFzaDHjhrjXPAUonl715/3SGh7oMauaHgjkddp+0pgFm6WuDsRy4qXFpVsQq660ZA5cyVmWhxDXMODsfGp1Agg5bguk30rHMftGdN+Bw6UAzR6UjcLkRALjgG5bCTTZgFH0tarxEYNATRxG44JDssnAzBrCQ3G7iTRzca/FMrn4121r76ruUVhNdySUUkpR/MDnovRcUApE3Ha44uPO4/DJWQKrdGW4SsD24VzG4jMKc0rjbt4OZ7t3xdTrVCwEIcgStXFZK5PKAhaVsEUrfpWgkA0dk4YbHDEc2SX7JI2VnBS41xByIOwgjFpG8Yq80ta7kbjtIIA5SEoxuplmMl4msjfnjPQsrRpIMLDaGufLAXUkrdaQ4Uq9oIbepvyOS3g1i4YG7lvwocxgRnkkzSkpfKGnFrW3iN5ccefADrVpZrrGBseF44AbsS6nTh0rmEnJZZHXJyWWXcto2k9eHvK7ah2t0r7Y9xN0TNjYNgEbDWnOTVLb3BrrznAbBXOp/wAiS48wornufThsb2nB0krpOfJpHOKLpySO3JIegVlcI3Ls1enptRZogLZAa0RRbUWaIDUBbBZohAJ3dD8h+p/WhHdE8h+p/WhAM2hfs8P5Uf7Apih6F+zw/lR/sCmoDCwsoQGqwVtRalAalcnLqQtHBARZV5XrXM4mQ7XSEV3AVGHRgvWHtSDrnodwvPaKscamgrdJzryHOquaJw37Zdy/4e4b9s+4mWWQxE0cQ0ANoCaVDQDhz1J51Ls2lDKSDUFoJByrUtaQaZjGtN4UO0NJJwpjluqa/wDSs2WLx6YcTM7BeYSeoe5ac9LFrLRrWaOLW5oliRpNQQSAR8K09yt9J2y43Dx3YN5N7uj4pcstlBeCKgbObt2q7sGi5bVLVowFAXkG40DZXaeTPHpUE9LGLTlxFclaejjFqU+IrkcNTSbj9xcKc9Mf4TQxQdG2ERMaxuQ2nMnaTyqe0LLtnvm5epkXWb7HJdzcLNEBZooyI1IXJ4XYrR7UAsa2g8HUbCeiowKWbJaL7eUZjl38xXoNrsoe0tcKgihH/dqR9IaCkgfeaC6PzgK4HzwMufLmyVS1yrnvSyn1Klu+ue9cp9SnnmZUB3jUP/PwXC02gNJcxoqKNDhnddVxHNVoW1rswLqjoP8AyteD4vLVuFNwd7sRzLPep4aTM56l4aTIEkd81Oef8/x/2icNBtLblM7/AMX9hS9HBUjnwT1q9opwuukFKYgEUJO8jYF7p3K2XB7Q52y4GKJSWlc2NXUBbRtm7VsFgLYIAos0QsoAQhZQCZ3RPIfqf1oWe6J5D9T+tCAZdC/Z4fyo/wBgU1QtC/Z4fyo/2BTUALCyhAYWCFssIDUhakLosUQHAtXJ8dVKIWLqAWbfqnZpTUx3DvjNz3Ze5V3gDB58vWz5U63EXFPHU2xWFJliOruisKTFmx6nWaPG6Xn/ADdUeqKAq9is4aAGgADIAAAcwGSlXUBqjnZOfMnkjnbObzJtnIMW4C3urNFwRmoCzRbURRAaELBaulFiiA4li5mNSSFgtQFTatDQyYvjaTvpQ9YxUTwYs/o//d/amG6i6uHXB8tIjdUHy0irsmio4/q2Nad4GPXmprY13uLIaukklhHaSSwjQNW4C2os0Xp6YosgIosoAohZQgMLKEIBN7onkP1P60I7onkP1P60IDfRuuMDIY2lstWxsaaNZSrWgYcZSfDeDzJfVZ86EIA8N4PMl9Vnzo8N4PMl9VnzoQgDw3g8yX1WfOjw2g8yX1WfOhCAPDaDzJfVZ86PDaDzJfVZ86EIA8NYPMl9VnzrHhrB5kvqs+dCEAeGkHmS+qz50eGkHmS+qz50IQB4aQeZL6rPnR4aQeZL6rPnQhAHhrB5kvqs+dHhrB5kvqs+dZQgDw1g8yX1WfOjw1g8yX1WfOhCAPDWDzJfVZ86x4aweZL6rPnQhAHhrB5kvqs+dHhpB5kvqs+dCEAeGkHmS+qz50eGkHmS+qz50IQB4aQeZL6rPnR4aweZL6rPnWUIA8NYPMl9Vnzo8NoPMl9VnzoQgDw1g8yX1WfOjw2g8yX1WfOhCAPDaDzJfVZ86PDeDzJfVZ86EIA8N4PMl9Vnzo8N4PMl9VnzoQgFzXDWGKfgrjXi7freDRncyo47kIQgP//Z"/>
          <p:cNvSpPr>
            <a:spLocks noChangeAspect="1" noChangeArrowheads="1"/>
          </p:cNvSpPr>
          <p:nvPr/>
        </p:nvSpPr>
        <p:spPr bwMode="auto">
          <a:xfrm>
            <a:off x="1505522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1026" y="2504599"/>
            <a:ext cx="1378585" cy="90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87956" y="1432591"/>
            <a:ext cx="204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Collaborative Workspaces/Internships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2047" y="2944675"/>
            <a:ext cx="1251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Document, Map &amp; Digital Library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84377" y="2248024"/>
            <a:ext cx="2038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Computer Training Room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68450" y="2337639"/>
            <a:ext cx="282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Audio/Video-Conferencing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/ Distance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Learning/ Helpdesk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401" y="4695057"/>
            <a:ext cx="2157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Situation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/ Decision Rooms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47" y="586132"/>
            <a:ext cx="4985425" cy="28746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23432" y="4116084"/>
            <a:ext cx="1965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Innovation Marketplace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5829" y="3549204"/>
            <a:ext cx="1745856" cy="116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647" y="3419632"/>
            <a:ext cx="1718688" cy="1307743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50455" y="3478964"/>
            <a:ext cx="2185374" cy="122587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53729" y="2686124"/>
            <a:ext cx="2247325" cy="97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7504865" y="586132"/>
            <a:ext cx="1780625" cy="81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124200" y="5197681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Knowledge Repository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95800" y="5197681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Monitoring Hub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67399" y="5197681"/>
            <a:ext cx="167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Knowledge </a:t>
            </a:r>
            <a:r>
              <a:rPr lang="en-US" b="1" dirty="0" smtClean="0">
                <a:solidFill>
                  <a:srgbClr val="0070C0"/>
                </a:solidFill>
              </a:rPr>
              <a:t>Tools/Products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15200" y="5197681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Targeted Research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1600" y="5197681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Outreach &amp; Capacity-Building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52936" y="5197681"/>
            <a:ext cx="1439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Institutional Support</a:t>
            </a:r>
          </a:p>
        </p:txBody>
      </p:sp>
      <p:pic>
        <p:nvPicPr>
          <p:cNvPr id="31" name="Picture 2" descr="C:\Users\wb64862\AppData\Local\Microsoft\Windows\Temporary Internet Files\Content.IE5\V000JOFS\MC900040015[1].wmf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276601" y="5869928"/>
            <a:ext cx="1008404" cy="927952"/>
          </a:xfrm>
          <a:prstGeom prst="rect">
            <a:avLst/>
          </a:prstGeom>
          <a:noFill/>
        </p:spPr>
      </p:pic>
      <p:pic>
        <p:nvPicPr>
          <p:cNvPr id="32" name="Picture 3" descr="C:\Users\wb64862\AppData\Local\Microsoft\Windows\Temporary Internet Files\Content.IE5\I9RACPQN\MC900281030[1].wmf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543801" y="5869929"/>
            <a:ext cx="962685" cy="918641"/>
          </a:xfrm>
          <a:prstGeom prst="rect">
            <a:avLst/>
          </a:prstGeom>
          <a:noFill/>
        </p:spPr>
      </p:pic>
      <p:pic>
        <p:nvPicPr>
          <p:cNvPr id="33" name="Picture 4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096001" y="5869928"/>
            <a:ext cx="897941" cy="916686"/>
          </a:xfrm>
          <a:prstGeom prst="rect">
            <a:avLst/>
          </a:prstGeom>
          <a:noFill/>
        </p:spPr>
      </p:pic>
      <p:pic>
        <p:nvPicPr>
          <p:cNvPr id="34" name="Picture 5" descr="C:\Users\wb64862\AppData\Local\Microsoft\Windows\Temporary Internet Files\Content.IE5\QO22EC6Q\MC900200289[1].wmf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4572000" y="5869928"/>
            <a:ext cx="914400" cy="1038066"/>
          </a:xfrm>
          <a:prstGeom prst="rect">
            <a:avLst/>
          </a:prstGeom>
          <a:noFill/>
        </p:spPr>
      </p:pic>
      <p:pic>
        <p:nvPicPr>
          <p:cNvPr id="35" name="Picture 6" descr="C:\Users\wb64862\AppData\Local\Microsoft\Windows\Temporary Internet Files\Content.IE5\CM2NN3YP\MC900023591[1].wmf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11049001" y="5869928"/>
            <a:ext cx="885139" cy="900684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3916050" y="4664280"/>
            <a:ext cx="10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Collation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55648" y="4664280"/>
            <a:ext cx="101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Analysis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210800" y="4664280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Use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429000" y="5045280"/>
            <a:ext cx="1905000" cy="1588"/>
          </a:xfrm>
          <a:prstGeom prst="straightConnector1">
            <a:avLst/>
          </a:prstGeom>
          <a:ln w="34925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324600" y="5045280"/>
            <a:ext cx="1905000" cy="1588"/>
          </a:xfrm>
          <a:prstGeom prst="straightConnector1">
            <a:avLst/>
          </a:prstGeom>
          <a:ln w="34925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601200" y="5045280"/>
            <a:ext cx="1905000" cy="1588"/>
          </a:xfrm>
          <a:prstGeom prst="straightConnector1">
            <a:avLst/>
          </a:prstGeom>
          <a:ln w="34925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6" descr="C:\Users\wb64862\AppData\Local\Microsoft\Windows\Temporary Internet Files\Content.IE5\3AHMMC27\MM900172570[1].gif"/>
          <p:cNvPicPr>
            <a:picLocks noChangeAspect="1" noChangeArrowheads="1" noCrop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7078" y="5946049"/>
            <a:ext cx="13239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Program Files\Microsoft Office\MEDIA\CAGCAT10\j0300520.gif"/>
          <p:cNvPicPr>
            <a:picLocks noChangeAspect="1" noChangeArrowheads="1" noCrop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9118" y="5806986"/>
            <a:ext cx="443365" cy="38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6848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 descr="Wave"/>
          <p:cNvSpPr>
            <a:spLocks/>
          </p:cNvSpPr>
          <p:nvPr/>
        </p:nvSpPr>
        <p:spPr bwMode="auto">
          <a:xfrm>
            <a:off x="2590801" y="4075114"/>
            <a:ext cx="4645025" cy="2249487"/>
          </a:xfrm>
          <a:custGeom>
            <a:avLst/>
            <a:gdLst/>
            <a:ahLst/>
            <a:cxnLst>
              <a:cxn ang="0">
                <a:pos x="0" y="1298"/>
              </a:cxn>
              <a:cxn ang="0">
                <a:pos x="1097" y="942"/>
              </a:cxn>
              <a:cxn ang="0">
                <a:pos x="1216" y="823"/>
              </a:cxn>
              <a:cxn ang="0">
                <a:pos x="1216" y="731"/>
              </a:cxn>
              <a:cxn ang="0">
                <a:pos x="1436" y="750"/>
              </a:cxn>
              <a:cxn ang="0">
                <a:pos x="1554" y="750"/>
              </a:cxn>
              <a:cxn ang="0">
                <a:pos x="1710" y="667"/>
              </a:cxn>
              <a:cxn ang="0">
                <a:pos x="2012" y="439"/>
              </a:cxn>
              <a:cxn ang="0">
                <a:pos x="2240" y="439"/>
              </a:cxn>
              <a:cxn ang="0">
                <a:pos x="2423" y="229"/>
              </a:cxn>
              <a:cxn ang="0">
                <a:pos x="2743" y="0"/>
              </a:cxn>
              <a:cxn ang="0">
                <a:pos x="2926" y="0"/>
              </a:cxn>
              <a:cxn ang="0">
                <a:pos x="2926" y="1417"/>
              </a:cxn>
              <a:cxn ang="0">
                <a:pos x="46" y="1417"/>
              </a:cxn>
              <a:cxn ang="0">
                <a:pos x="46" y="1326"/>
              </a:cxn>
              <a:cxn ang="0">
                <a:pos x="137" y="1326"/>
              </a:cxn>
            </a:cxnLst>
            <a:rect l="0" t="0" r="r" b="b"/>
            <a:pathLst>
              <a:path w="2926" h="1417">
                <a:moveTo>
                  <a:pt x="0" y="1298"/>
                </a:moveTo>
                <a:lnTo>
                  <a:pt x="1097" y="942"/>
                </a:lnTo>
                <a:lnTo>
                  <a:pt x="1216" y="823"/>
                </a:lnTo>
                <a:lnTo>
                  <a:pt x="1216" y="731"/>
                </a:lnTo>
                <a:lnTo>
                  <a:pt x="1436" y="750"/>
                </a:lnTo>
                <a:lnTo>
                  <a:pt x="1554" y="750"/>
                </a:lnTo>
                <a:lnTo>
                  <a:pt x="1710" y="667"/>
                </a:lnTo>
                <a:lnTo>
                  <a:pt x="2012" y="439"/>
                </a:lnTo>
                <a:lnTo>
                  <a:pt x="2240" y="439"/>
                </a:lnTo>
                <a:lnTo>
                  <a:pt x="2423" y="229"/>
                </a:lnTo>
                <a:lnTo>
                  <a:pt x="2743" y="0"/>
                </a:lnTo>
                <a:lnTo>
                  <a:pt x="2926" y="0"/>
                </a:lnTo>
                <a:lnTo>
                  <a:pt x="2926" y="1417"/>
                </a:lnTo>
                <a:lnTo>
                  <a:pt x="46" y="1417"/>
                </a:lnTo>
                <a:lnTo>
                  <a:pt x="46" y="1326"/>
                </a:lnTo>
                <a:lnTo>
                  <a:pt x="137" y="1326"/>
                </a:lnTo>
              </a:path>
            </a:pathLst>
          </a:custGeom>
          <a:pattFill prst="wave">
            <a:fgClr>
              <a:schemeClr val="bg1"/>
            </a:fgClr>
            <a:bgClr>
              <a:srgbClr val="00FFFF"/>
            </a:bgClr>
          </a:pattFill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84462" y="1752600"/>
            <a:ext cx="4572000" cy="4724400"/>
            <a:chOff x="1488" y="864"/>
            <a:chExt cx="2880" cy="2976"/>
          </a:xfrm>
        </p:grpSpPr>
        <p:sp>
          <p:nvSpPr>
            <p:cNvPr id="117764" name="Freeform 4"/>
            <p:cNvSpPr>
              <a:spLocks/>
            </p:cNvSpPr>
            <p:nvPr/>
          </p:nvSpPr>
          <p:spPr bwMode="auto">
            <a:xfrm>
              <a:off x="3036" y="2439"/>
              <a:ext cx="265" cy="4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109"/>
                </a:cxn>
                <a:cxn ang="0">
                  <a:pos x="101" y="218"/>
                </a:cxn>
                <a:cxn ang="0">
                  <a:pos x="140" y="312"/>
                </a:cxn>
                <a:cxn ang="0">
                  <a:pos x="210" y="390"/>
                </a:cxn>
                <a:cxn ang="0">
                  <a:pos x="265" y="444"/>
                </a:cxn>
              </a:cxnLst>
              <a:rect l="0" t="0" r="r" b="b"/>
              <a:pathLst>
                <a:path w="265" h="444">
                  <a:moveTo>
                    <a:pt x="0" y="0"/>
                  </a:moveTo>
                  <a:cubicBezTo>
                    <a:pt x="3" y="36"/>
                    <a:pt x="4" y="73"/>
                    <a:pt x="8" y="109"/>
                  </a:cubicBezTo>
                  <a:cubicBezTo>
                    <a:pt x="13" y="154"/>
                    <a:pt x="71" y="188"/>
                    <a:pt x="101" y="218"/>
                  </a:cubicBezTo>
                  <a:cubicBezTo>
                    <a:pt x="113" y="254"/>
                    <a:pt x="120" y="281"/>
                    <a:pt x="140" y="312"/>
                  </a:cubicBezTo>
                  <a:cubicBezTo>
                    <a:pt x="149" y="347"/>
                    <a:pt x="175" y="378"/>
                    <a:pt x="210" y="390"/>
                  </a:cubicBezTo>
                  <a:cubicBezTo>
                    <a:pt x="226" y="413"/>
                    <a:pt x="245" y="425"/>
                    <a:pt x="265" y="444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5" name="Freeform 5"/>
            <p:cNvSpPr>
              <a:spLocks/>
            </p:cNvSpPr>
            <p:nvPr/>
          </p:nvSpPr>
          <p:spPr bwMode="auto">
            <a:xfrm>
              <a:off x="3024" y="2463"/>
              <a:ext cx="181" cy="42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6" y="280"/>
                </a:cxn>
                <a:cxn ang="0">
                  <a:pos x="72" y="311"/>
                </a:cxn>
                <a:cxn ang="0">
                  <a:pos x="119" y="381"/>
                </a:cxn>
                <a:cxn ang="0">
                  <a:pos x="127" y="405"/>
                </a:cxn>
                <a:cxn ang="0">
                  <a:pos x="150" y="413"/>
                </a:cxn>
                <a:cxn ang="0">
                  <a:pos x="158" y="436"/>
                </a:cxn>
                <a:cxn ang="0">
                  <a:pos x="174" y="459"/>
                </a:cxn>
                <a:cxn ang="0">
                  <a:pos x="189" y="506"/>
                </a:cxn>
              </a:cxnLst>
              <a:rect l="0" t="0" r="r" b="b"/>
              <a:pathLst>
                <a:path w="189" h="506">
                  <a:moveTo>
                    <a:pt x="18" y="0"/>
                  </a:moveTo>
                  <a:cubicBezTo>
                    <a:pt x="28" y="90"/>
                    <a:pt x="0" y="193"/>
                    <a:pt x="26" y="280"/>
                  </a:cubicBezTo>
                  <a:cubicBezTo>
                    <a:pt x="31" y="298"/>
                    <a:pt x="72" y="311"/>
                    <a:pt x="72" y="311"/>
                  </a:cubicBezTo>
                  <a:cubicBezTo>
                    <a:pt x="88" y="334"/>
                    <a:pt x="110" y="354"/>
                    <a:pt x="119" y="381"/>
                  </a:cubicBezTo>
                  <a:cubicBezTo>
                    <a:pt x="122" y="389"/>
                    <a:pt x="121" y="399"/>
                    <a:pt x="127" y="405"/>
                  </a:cubicBezTo>
                  <a:cubicBezTo>
                    <a:pt x="133" y="411"/>
                    <a:pt x="142" y="410"/>
                    <a:pt x="150" y="413"/>
                  </a:cubicBezTo>
                  <a:cubicBezTo>
                    <a:pt x="153" y="421"/>
                    <a:pt x="154" y="429"/>
                    <a:pt x="158" y="436"/>
                  </a:cubicBezTo>
                  <a:cubicBezTo>
                    <a:pt x="162" y="444"/>
                    <a:pt x="170" y="450"/>
                    <a:pt x="174" y="459"/>
                  </a:cubicBezTo>
                  <a:cubicBezTo>
                    <a:pt x="181" y="474"/>
                    <a:pt x="189" y="506"/>
                    <a:pt x="189" y="506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6" name="Freeform 6"/>
            <p:cNvSpPr>
              <a:spLocks/>
            </p:cNvSpPr>
            <p:nvPr/>
          </p:nvSpPr>
          <p:spPr bwMode="auto">
            <a:xfrm>
              <a:off x="3060" y="2688"/>
              <a:ext cx="49" cy="202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" y="109"/>
                </a:cxn>
                <a:cxn ang="0">
                  <a:pos x="27" y="202"/>
                </a:cxn>
                <a:cxn ang="0">
                  <a:pos x="66" y="249"/>
                </a:cxn>
                <a:cxn ang="0">
                  <a:pos x="74" y="272"/>
                </a:cxn>
                <a:cxn ang="0">
                  <a:pos x="97" y="296"/>
                </a:cxn>
              </a:cxnLst>
              <a:rect l="0" t="0" r="r" b="b"/>
              <a:pathLst>
                <a:path w="99" h="304">
                  <a:moveTo>
                    <a:pt x="35" y="0"/>
                  </a:moveTo>
                  <a:cubicBezTo>
                    <a:pt x="23" y="36"/>
                    <a:pt x="16" y="73"/>
                    <a:pt x="4" y="109"/>
                  </a:cubicBezTo>
                  <a:cubicBezTo>
                    <a:pt x="10" y="161"/>
                    <a:pt x="0" y="170"/>
                    <a:pt x="27" y="202"/>
                  </a:cubicBezTo>
                  <a:cubicBezTo>
                    <a:pt x="50" y="230"/>
                    <a:pt x="51" y="219"/>
                    <a:pt x="66" y="249"/>
                  </a:cubicBezTo>
                  <a:cubicBezTo>
                    <a:pt x="70" y="256"/>
                    <a:pt x="69" y="266"/>
                    <a:pt x="74" y="272"/>
                  </a:cubicBezTo>
                  <a:cubicBezTo>
                    <a:pt x="99" y="304"/>
                    <a:pt x="97" y="275"/>
                    <a:pt x="97" y="296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7" name="Freeform 7"/>
            <p:cNvSpPr>
              <a:spLocks/>
            </p:cNvSpPr>
            <p:nvPr/>
          </p:nvSpPr>
          <p:spPr bwMode="auto">
            <a:xfrm>
              <a:off x="3031" y="2439"/>
              <a:ext cx="401" cy="4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3" y="63"/>
                </a:cxn>
                <a:cxn ang="0">
                  <a:pos x="234" y="156"/>
                </a:cxn>
                <a:cxn ang="0">
                  <a:pos x="320" y="265"/>
                </a:cxn>
                <a:cxn ang="0">
                  <a:pos x="382" y="359"/>
                </a:cxn>
                <a:cxn ang="0">
                  <a:pos x="398" y="390"/>
                </a:cxn>
              </a:cxnLst>
              <a:rect l="0" t="0" r="r" b="b"/>
              <a:pathLst>
                <a:path w="399" h="393">
                  <a:moveTo>
                    <a:pt x="0" y="0"/>
                  </a:moveTo>
                  <a:cubicBezTo>
                    <a:pt x="18" y="55"/>
                    <a:pt x="83" y="56"/>
                    <a:pt x="133" y="63"/>
                  </a:cubicBezTo>
                  <a:cubicBezTo>
                    <a:pt x="183" y="78"/>
                    <a:pt x="192" y="129"/>
                    <a:pt x="234" y="156"/>
                  </a:cubicBezTo>
                  <a:cubicBezTo>
                    <a:pt x="261" y="194"/>
                    <a:pt x="280" y="240"/>
                    <a:pt x="320" y="265"/>
                  </a:cubicBezTo>
                  <a:cubicBezTo>
                    <a:pt x="340" y="297"/>
                    <a:pt x="366" y="326"/>
                    <a:pt x="382" y="359"/>
                  </a:cubicBezTo>
                  <a:cubicBezTo>
                    <a:pt x="399" y="393"/>
                    <a:pt x="381" y="373"/>
                    <a:pt x="398" y="390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8" name="Freeform 8"/>
            <p:cNvSpPr>
              <a:spLocks/>
            </p:cNvSpPr>
            <p:nvPr/>
          </p:nvSpPr>
          <p:spPr bwMode="auto">
            <a:xfrm>
              <a:off x="3078" y="2587"/>
              <a:ext cx="288" cy="2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7" y="31"/>
                </a:cxn>
                <a:cxn ang="0">
                  <a:pos x="218" y="156"/>
                </a:cxn>
                <a:cxn ang="0">
                  <a:pos x="273" y="226"/>
                </a:cxn>
                <a:cxn ang="0">
                  <a:pos x="288" y="257"/>
                </a:cxn>
              </a:cxnLst>
              <a:rect l="0" t="0" r="r" b="b"/>
              <a:pathLst>
                <a:path w="288" h="257">
                  <a:moveTo>
                    <a:pt x="0" y="0"/>
                  </a:moveTo>
                  <a:cubicBezTo>
                    <a:pt x="36" y="25"/>
                    <a:pt x="76" y="22"/>
                    <a:pt x="117" y="31"/>
                  </a:cubicBezTo>
                  <a:cubicBezTo>
                    <a:pt x="144" y="71"/>
                    <a:pt x="170" y="139"/>
                    <a:pt x="218" y="156"/>
                  </a:cubicBezTo>
                  <a:cubicBezTo>
                    <a:pt x="255" y="212"/>
                    <a:pt x="235" y="190"/>
                    <a:pt x="273" y="226"/>
                  </a:cubicBezTo>
                  <a:cubicBezTo>
                    <a:pt x="282" y="253"/>
                    <a:pt x="275" y="244"/>
                    <a:pt x="288" y="257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1" name="Freeform 11"/>
            <p:cNvSpPr>
              <a:spLocks/>
            </p:cNvSpPr>
            <p:nvPr/>
          </p:nvSpPr>
          <p:spPr bwMode="auto">
            <a:xfrm>
              <a:off x="1488" y="2448"/>
              <a:ext cx="2880" cy="1392"/>
            </a:xfrm>
            <a:custGeom>
              <a:avLst/>
              <a:gdLst/>
              <a:ahLst/>
              <a:cxnLst>
                <a:cxn ang="0">
                  <a:pos x="0" y="1392"/>
                </a:cxn>
                <a:cxn ang="0">
                  <a:pos x="1008" y="1056"/>
                </a:cxn>
                <a:cxn ang="0">
                  <a:pos x="1200" y="912"/>
                </a:cxn>
                <a:cxn ang="0">
                  <a:pos x="1296" y="768"/>
                </a:cxn>
                <a:cxn ang="0">
                  <a:pos x="1536" y="768"/>
                </a:cxn>
                <a:cxn ang="0">
                  <a:pos x="1728" y="720"/>
                </a:cxn>
                <a:cxn ang="0">
                  <a:pos x="1776" y="624"/>
                </a:cxn>
                <a:cxn ang="0">
                  <a:pos x="1872" y="576"/>
                </a:cxn>
                <a:cxn ang="0">
                  <a:pos x="1920" y="480"/>
                </a:cxn>
                <a:cxn ang="0">
                  <a:pos x="2112" y="480"/>
                </a:cxn>
                <a:cxn ang="0">
                  <a:pos x="2208" y="432"/>
                </a:cxn>
                <a:cxn ang="0">
                  <a:pos x="2304" y="384"/>
                </a:cxn>
                <a:cxn ang="0">
                  <a:pos x="2400" y="240"/>
                </a:cxn>
                <a:cxn ang="0">
                  <a:pos x="2544" y="96"/>
                </a:cxn>
                <a:cxn ang="0">
                  <a:pos x="2736" y="48"/>
                </a:cxn>
                <a:cxn ang="0">
                  <a:pos x="2880" y="0"/>
                </a:cxn>
              </a:cxnLst>
              <a:rect l="0" t="0" r="r" b="b"/>
              <a:pathLst>
                <a:path w="2880" h="1392">
                  <a:moveTo>
                    <a:pt x="0" y="1392"/>
                  </a:moveTo>
                  <a:cubicBezTo>
                    <a:pt x="404" y="1264"/>
                    <a:pt x="808" y="1136"/>
                    <a:pt x="1008" y="1056"/>
                  </a:cubicBezTo>
                  <a:cubicBezTo>
                    <a:pt x="1208" y="976"/>
                    <a:pt x="1152" y="960"/>
                    <a:pt x="1200" y="912"/>
                  </a:cubicBezTo>
                  <a:cubicBezTo>
                    <a:pt x="1248" y="864"/>
                    <a:pt x="1240" y="792"/>
                    <a:pt x="1296" y="768"/>
                  </a:cubicBezTo>
                  <a:cubicBezTo>
                    <a:pt x="1352" y="744"/>
                    <a:pt x="1464" y="776"/>
                    <a:pt x="1536" y="768"/>
                  </a:cubicBezTo>
                  <a:cubicBezTo>
                    <a:pt x="1608" y="760"/>
                    <a:pt x="1688" y="744"/>
                    <a:pt x="1728" y="720"/>
                  </a:cubicBezTo>
                  <a:cubicBezTo>
                    <a:pt x="1768" y="696"/>
                    <a:pt x="1752" y="648"/>
                    <a:pt x="1776" y="624"/>
                  </a:cubicBezTo>
                  <a:cubicBezTo>
                    <a:pt x="1800" y="600"/>
                    <a:pt x="1848" y="600"/>
                    <a:pt x="1872" y="576"/>
                  </a:cubicBezTo>
                  <a:cubicBezTo>
                    <a:pt x="1896" y="552"/>
                    <a:pt x="1880" y="496"/>
                    <a:pt x="1920" y="480"/>
                  </a:cubicBezTo>
                  <a:cubicBezTo>
                    <a:pt x="1960" y="464"/>
                    <a:pt x="2064" y="488"/>
                    <a:pt x="2112" y="480"/>
                  </a:cubicBezTo>
                  <a:cubicBezTo>
                    <a:pt x="2160" y="472"/>
                    <a:pt x="2176" y="448"/>
                    <a:pt x="2208" y="432"/>
                  </a:cubicBezTo>
                  <a:cubicBezTo>
                    <a:pt x="2240" y="416"/>
                    <a:pt x="2272" y="416"/>
                    <a:pt x="2304" y="384"/>
                  </a:cubicBezTo>
                  <a:cubicBezTo>
                    <a:pt x="2336" y="352"/>
                    <a:pt x="2360" y="288"/>
                    <a:pt x="2400" y="240"/>
                  </a:cubicBezTo>
                  <a:cubicBezTo>
                    <a:pt x="2440" y="192"/>
                    <a:pt x="2488" y="128"/>
                    <a:pt x="2544" y="96"/>
                  </a:cubicBezTo>
                  <a:cubicBezTo>
                    <a:pt x="2600" y="64"/>
                    <a:pt x="2680" y="64"/>
                    <a:pt x="2736" y="48"/>
                  </a:cubicBezTo>
                  <a:cubicBezTo>
                    <a:pt x="2792" y="32"/>
                    <a:pt x="2836" y="16"/>
                    <a:pt x="2880" y="0"/>
                  </a:cubicBezTo>
                </a:path>
              </a:pathLst>
            </a:custGeom>
            <a:noFill/>
            <a:ln w="57150" cmpd="sng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2" name="Freeform 12"/>
            <p:cNvSpPr>
              <a:spLocks/>
            </p:cNvSpPr>
            <p:nvPr/>
          </p:nvSpPr>
          <p:spPr bwMode="auto">
            <a:xfrm>
              <a:off x="2064" y="864"/>
              <a:ext cx="968" cy="15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6" y="384"/>
                </a:cxn>
                <a:cxn ang="0">
                  <a:pos x="576" y="576"/>
                </a:cxn>
                <a:cxn ang="0">
                  <a:pos x="720" y="912"/>
                </a:cxn>
                <a:cxn ang="0">
                  <a:pos x="768" y="1056"/>
                </a:cxn>
                <a:cxn ang="0">
                  <a:pos x="912" y="1248"/>
                </a:cxn>
                <a:cxn ang="0">
                  <a:pos x="960" y="1392"/>
                </a:cxn>
                <a:cxn ang="0">
                  <a:pos x="960" y="1584"/>
                </a:cxn>
              </a:cxnLst>
              <a:rect l="0" t="0" r="r" b="b"/>
              <a:pathLst>
                <a:path w="968" h="1584">
                  <a:moveTo>
                    <a:pt x="0" y="0"/>
                  </a:moveTo>
                  <a:cubicBezTo>
                    <a:pt x="120" y="144"/>
                    <a:pt x="240" y="288"/>
                    <a:pt x="336" y="384"/>
                  </a:cubicBezTo>
                  <a:cubicBezTo>
                    <a:pt x="432" y="480"/>
                    <a:pt x="512" y="488"/>
                    <a:pt x="576" y="576"/>
                  </a:cubicBezTo>
                  <a:cubicBezTo>
                    <a:pt x="640" y="664"/>
                    <a:pt x="688" y="832"/>
                    <a:pt x="720" y="912"/>
                  </a:cubicBezTo>
                  <a:cubicBezTo>
                    <a:pt x="752" y="992"/>
                    <a:pt x="736" y="1000"/>
                    <a:pt x="768" y="1056"/>
                  </a:cubicBezTo>
                  <a:cubicBezTo>
                    <a:pt x="800" y="1112"/>
                    <a:pt x="880" y="1192"/>
                    <a:pt x="912" y="1248"/>
                  </a:cubicBezTo>
                  <a:cubicBezTo>
                    <a:pt x="944" y="1304"/>
                    <a:pt x="952" y="1336"/>
                    <a:pt x="960" y="1392"/>
                  </a:cubicBezTo>
                  <a:cubicBezTo>
                    <a:pt x="968" y="1448"/>
                    <a:pt x="964" y="1516"/>
                    <a:pt x="960" y="1584"/>
                  </a:cubicBezTo>
                </a:path>
              </a:pathLst>
            </a:custGeom>
            <a:noFill/>
            <a:ln w="38100" cmpd="sng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3" name="Freeform 13"/>
            <p:cNvSpPr>
              <a:spLocks/>
            </p:cNvSpPr>
            <p:nvPr/>
          </p:nvSpPr>
          <p:spPr bwMode="auto">
            <a:xfrm>
              <a:off x="2640" y="960"/>
              <a:ext cx="360" cy="10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192"/>
                </a:cxn>
                <a:cxn ang="0">
                  <a:pos x="144" y="384"/>
                </a:cxn>
                <a:cxn ang="0">
                  <a:pos x="192" y="480"/>
                </a:cxn>
                <a:cxn ang="0">
                  <a:pos x="336" y="672"/>
                </a:cxn>
                <a:cxn ang="0">
                  <a:pos x="336" y="816"/>
                </a:cxn>
                <a:cxn ang="0">
                  <a:pos x="240" y="1104"/>
                </a:cxn>
              </a:cxnLst>
              <a:rect l="0" t="0" r="r" b="b"/>
              <a:pathLst>
                <a:path w="360" h="1104">
                  <a:moveTo>
                    <a:pt x="0" y="0"/>
                  </a:moveTo>
                  <a:cubicBezTo>
                    <a:pt x="60" y="64"/>
                    <a:pt x="120" y="128"/>
                    <a:pt x="144" y="192"/>
                  </a:cubicBezTo>
                  <a:cubicBezTo>
                    <a:pt x="168" y="256"/>
                    <a:pt x="136" y="336"/>
                    <a:pt x="144" y="384"/>
                  </a:cubicBezTo>
                  <a:cubicBezTo>
                    <a:pt x="152" y="432"/>
                    <a:pt x="160" y="432"/>
                    <a:pt x="192" y="480"/>
                  </a:cubicBezTo>
                  <a:cubicBezTo>
                    <a:pt x="224" y="528"/>
                    <a:pt x="312" y="616"/>
                    <a:pt x="336" y="672"/>
                  </a:cubicBezTo>
                  <a:cubicBezTo>
                    <a:pt x="360" y="728"/>
                    <a:pt x="352" y="744"/>
                    <a:pt x="336" y="816"/>
                  </a:cubicBezTo>
                  <a:cubicBezTo>
                    <a:pt x="320" y="888"/>
                    <a:pt x="280" y="996"/>
                    <a:pt x="240" y="1104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4" name="Freeform 14"/>
            <p:cNvSpPr>
              <a:spLocks/>
            </p:cNvSpPr>
            <p:nvPr/>
          </p:nvSpPr>
          <p:spPr bwMode="auto">
            <a:xfrm>
              <a:off x="2208" y="1632"/>
              <a:ext cx="816" cy="5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144"/>
                </a:cxn>
                <a:cxn ang="0">
                  <a:pos x="384" y="240"/>
                </a:cxn>
                <a:cxn ang="0">
                  <a:pos x="432" y="432"/>
                </a:cxn>
                <a:cxn ang="0">
                  <a:pos x="672" y="528"/>
                </a:cxn>
                <a:cxn ang="0">
                  <a:pos x="816" y="528"/>
                </a:cxn>
              </a:cxnLst>
              <a:rect l="0" t="0" r="r" b="b"/>
              <a:pathLst>
                <a:path w="816" h="544">
                  <a:moveTo>
                    <a:pt x="0" y="0"/>
                  </a:moveTo>
                  <a:cubicBezTo>
                    <a:pt x="64" y="52"/>
                    <a:pt x="128" y="104"/>
                    <a:pt x="192" y="144"/>
                  </a:cubicBezTo>
                  <a:cubicBezTo>
                    <a:pt x="256" y="184"/>
                    <a:pt x="344" y="192"/>
                    <a:pt x="384" y="240"/>
                  </a:cubicBezTo>
                  <a:cubicBezTo>
                    <a:pt x="424" y="288"/>
                    <a:pt x="384" y="384"/>
                    <a:pt x="432" y="432"/>
                  </a:cubicBezTo>
                  <a:cubicBezTo>
                    <a:pt x="480" y="480"/>
                    <a:pt x="608" y="512"/>
                    <a:pt x="672" y="528"/>
                  </a:cubicBezTo>
                  <a:cubicBezTo>
                    <a:pt x="736" y="544"/>
                    <a:pt x="776" y="536"/>
                    <a:pt x="816" y="528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5" name="Freeform 15"/>
            <p:cNvSpPr>
              <a:spLocks/>
            </p:cNvSpPr>
            <p:nvPr/>
          </p:nvSpPr>
          <p:spPr bwMode="auto">
            <a:xfrm>
              <a:off x="2880" y="1008"/>
              <a:ext cx="96" cy="480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48" y="192"/>
                </a:cxn>
                <a:cxn ang="0">
                  <a:pos x="48" y="288"/>
                </a:cxn>
                <a:cxn ang="0">
                  <a:pos x="0" y="480"/>
                </a:cxn>
              </a:cxnLst>
              <a:rect l="0" t="0" r="r" b="b"/>
              <a:pathLst>
                <a:path w="96" h="480">
                  <a:moveTo>
                    <a:pt x="96" y="0"/>
                  </a:moveTo>
                  <a:cubicBezTo>
                    <a:pt x="76" y="72"/>
                    <a:pt x="56" y="144"/>
                    <a:pt x="48" y="192"/>
                  </a:cubicBezTo>
                  <a:cubicBezTo>
                    <a:pt x="40" y="240"/>
                    <a:pt x="56" y="240"/>
                    <a:pt x="48" y="288"/>
                  </a:cubicBezTo>
                  <a:cubicBezTo>
                    <a:pt x="40" y="336"/>
                    <a:pt x="20" y="408"/>
                    <a:pt x="0" y="480"/>
                  </a:cubicBezTo>
                </a:path>
              </a:pathLst>
            </a:custGeom>
            <a:noFill/>
            <a:ln w="952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6" name="Freeform 16"/>
            <p:cNvSpPr>
              <a:spLocks/>
            </p:cNvSpPr>
            <p:nvPr/>
          </p:nvSpPr>
          <p:spPr bwMode="auto">
            <a:xfrm>
              <a:off x="2928" y="1056"/>
              <a:ext cx="144" cy="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48"/>
                </a:cxn>
                <a:cxn ang="0">
                  <a:pos x="0" y="96"/>
                </a:cxn>
              </a:cxnLst>
              <a:rect l="0" t="0" r="r" b="b"/>
              <a:pathLst>
                <a:path w="144" h="96">
                  <a:moveTo>
                    <a:pt x="144" y="0"/>
                  </a:moveTo>
                  <a:cubicBezTo>
                    <a:pt x="108" y="16"/>
                    <a:pt x="72" y="32"/>
                    <a:pt x="48" y="48"/>
                  </a:cubicBezTo>
                  <a:cubicBezTo>
                    <a:pt x="24" y="64"/>
                    <a:pt x="12" y="80"/>
                    <a:pt x="0" y="96"/>
                  </a:cubicBezTo>
                </a:path>
              </a:pathLst>
            </a:custGeom>
            <a:noFill/>
            <a:ln w="952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7" name="Freeform 17"/>
            <p:cNvSpPr>
              <a:spLocks/>
            </p:cNvSpPr>
            <p:nvPr/>
          </p:nvSpPr>
          <p:spPr bwMode="auto">
            <a:xfrm>
              <a:off x="3024" y="1081"/>
              <a:ext cx="48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23"/>
                </a:cxn>
              </a:cxnLst>
              <a:rect l="0" t="0" r="r" b="b"/>
              <a:pathLst>
                <a:path w="38" h="23">
                  <a:moveTo>
                    <a:pt x="0" y="0"/>
                  </a:moveTo>
                  <a:cubicBezTo>
                    <a:pt x="30" y="10"/>
                    <a:pt x="17" y="2"/>
                    <a:pt x="38" y="23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970465" y="1981200"/>
            <a:ext cx="5108578" cy="661988"/>
            <a:chOff x="2936" y="1037"/>
            <a:chExt cx="3218" cy="417"/>
          </a:xfrm>
        </p:grpSpPr>
        <p:sp>
          <p:nvSpPr>
            <p:cNvPr id="117779" name="Freeform 19"/>
            <p:cNvSpPr>
              <a:spLocks/>
            </p:cNvSpPr>
            <p:nvPr/>
          </p:nvSpPr>
          <p:spPr bwMode="auto">
            <a:xfrm>
              <a:off x="2936" y="1037"/>
              <a:ext cx="158" cy="118"/>
            </a:xfrm>
            <a:custGeom>
              <a:avLst/>
              <a:gdLst/>
              <a:ahLst/>
              <a:cxnLst>
                <a:cxn ang="0">
                  <a:pos x="10" y="93"/>
                </a:cxn>
                <a:cxn ang="0">
                  <a:pos x="72" y="15"/>
                </a:cxn>
                <a:cxn ang="0">
                  <a:pos x="158" y="46"/>
                </a:cxn>
                <a:cxn ang="0">
                  <a:pos x="150" y="85"/>
                </a:cxn>
                <a:cxn ang="0">
                  <a:pos x="103" y="116"/>
                </a:cxn>
                <a:cxn ang="0">
                  <a:pos x="25" y="109"/>
                </a:cxn>
                <a:cxn ang="0">
                  <a:pos x="10" y="93"/>
                </a:cxn>
              </a:cxnLst>
              <a:rect l="0" t="0" r="r" b="b"/>
              <a:pathLst>
                <a:path w="158" h="118">
                  <a:moveTo>
                    <a:pt x="10" y="93"/>
                  </a:moveTo>
                  <a:cubicBezTo>
                    <a:pt x="22" y="55"/>
                    <a:pt x="35" y="28"/>
                    <a:pt x="72" y="15"/>
                  </a:cubicBezTo>
                  <a:cubicBezTo>
                    <a:pt x="105" y="18"/>
                    <a:pt x="158" y="0"/>
                    <a:pt x="158" y="46"/>
                  </a:cubicBezTo>
                  <a:cubicBezTo>
                    <a:pt x="158" y="59"/>
                    <a:pt x="158" y="75"/>
                    <a:pt x="150" y="85"/>
                  </a:cubicBezTo>
                  <a:cubicBezTo>
                    <a:pt x="138" y="100"/>
                    <a:pt x="103" y="116"/>
                    <a:pt x="103" y="116"/>
                  </a:cubicBezTo>
                  <a:cubicBezTo>
                    <a:pt x="77" y="114"/>
                    <a:pt x="50" y="118"/>
                    <a:pt x="25" y="109"/>
                  </a:cubicBezTo>
                  <a:cubicBezTo>
                    <a:pt x="0" y="100"/>
                    <a:pt x="29" y="71"/>
                    <a:pt x="10" y="93"/>
                  </a:cubicBezTo>
                  <a:close/>
                </a:path>
              </a:pathLst>
            </a:custGeom>
            <a:noFill/>
            <a:ln w="12700" cmpd="sng">
              <a:solidFill>
                <a:srgbClr val="4FFF4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0" name="Line 20"/>
            <p:cNvSpPr>
              <a:spLocks noChangeShapeType="1"/>
            </p:cNvSpPr>
            <p:nvPr/>
          </p:nvSpPr>
          <p:spPr bwMode="auto">
            <a:xfrm flipH="1" flipV="1">
              <a:off x="2976" y="1152"/>
              <a:ext cx="864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1" name="Text Box 21"/>
            <p:cNvSpPr txBox="1">
              <a:spLocks noChangeArrowheads="1"/>
            </p:cNvSpPr>
            <p:nvPr/>
          </p:nvSpPr>
          <p:spPr bwMode="auto">
            <a:xfrm>
              <a:off x="3840" y="1202"/>
              <a:ext cx="231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</a:rPr>
                <a:t>Sub-Watershed/Sub-Catchment</a:t>
              </a:r>
              <a:endParaRPr lang="en-US" sz="1300" b="1" dirty="0">
                <a:solidFill>
                  <a:srgbClr val="99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754567" y="1905001"/>
            <a:ext cx="4386265" cy="1165225"/>
            <a:chOff x="2792" y="960"/>
            <a:chExt cx="2763" cy="734"/>
          </a:xfrm>
        </p:grpSpPr>
        <p:sp>
          <p:nvSpPr>
            <p:cNvPr id="117783" name="Freeform 23"/>
            <p:cNvSpPr>
              <a:spLocks/>
            </p:cNvSpPr>
            <p:nvPr/>
          </p:nvSpPr>
          <p:spPr bwMode="auto">
            <a:xfrm>
              <a:off x="2792" y="960"/>
              <a:ext cx="328" cy="513"/>
            </a:xfrm>
            <a:custGeom>
              <a:avLst/>
              <a:gdLst/>
              <a:ahLst/>
              <a:cxnLst>
                <a:cxn ang="0">
                  <a:pos x="99" y="514"/>
                </a:cxn>
                <a:cxn ang="0">
                  <a:pos x="76" y="242"/>
                </a:cxn>
                <a:cxn ang="0">
                  <a:pos x="193" y="0"/>
                </a:cxn>
                <a:cxn ang="0">
                  <a:pos x="270" y="47"/>
                </a:cxn>
                <a:cxn ang="0">
                  <a:pos x="286" y="70"/>
                </a:cxn>
                <a:cxn ang="0">
                  <a:pos x="309" y="86"/>
                </a:cxn>
                <a:cxn ang="0">
                  <a:pos x="341" y="132"/>
                </a:cxn>
                <a:cxn ang="0">
                  <a:pos x="333" y="226"/>
                </a:cxn>
                <a:cxn ang="0">
                  <a:pos x="317" y="249"/>
                </a:cxn>
                <a:cxn ang="0">
                  <a:pos x="255" y="343"/>
                </a:cxn>
                <a:cxn ang="0">
                  <a:pos x="169" y="514"/>
                </a:cxn>
                <a:cxn ang="0">
                  <a:pos x="146" y="530"/>
                </a:cxn>
                <a:cxn ang="0">
                  <a:pos x="99" y="514"/>
                </a:cxn>
              </a:cxnLst>
              <a:rect l="0" t="0" r="r" b="b"/>
              <a:pathLst>
                <a:path w="341" h="530">
                  <a:moveTo>
                    <a:pt x="99" y="514"/>
                  </a:moveTo>
                  <a:cubicBezTo>
                    <a:pt x="0" y="484"/>
                    <a:pt x="67" y="323"/>
                    <a:pt x="76" y="242"/>
                  </a:cubicBezTo>
                  <a:cubicBezTo>
                    <a:pt x="83" y="103"/>
                    <a:pt x="59" y="45"/>
                    <a:pt x="193" y="0"/>
                  </a:cubicBezTo>
                  <a:cubicBezTo>
                    <a:pt x="248" y="11"/>
                    <a:pt x="229" y="18"/>
                    <a:pt x="270" y="47"/>
                  </a:cubicBezTo>
                  <a:cubicBezTo>
                    <a:pt x="275" y="55"/>
                    <a:pt x="279" y="63"/>
                    <a:pt x="286" y="70"/>
                  </a:cubicBezTo>
                  <a:cubicBezTo>
                    <a:pt x="293" y="77"/>
                    <a:pt x="303" y="79"/>
                    <a:pt x="309" y="86"/>
                  </a:cubicBezTo>
                  <a:cubicBezTo>
                    <a:pt x="321" y="100"/>
                    <a:pt x="341" y="132"/>
                    <a:pt x="341" y="132"/>
                  </a:cubicBezTo>
                  <a:cubicBezTo>
                    <a:pt x="338" y="163"/>
                    <a:pt x="339" y="195"/>
                    <a:pt x="333" y="226"/>
                  </a:cubicBezTo>
                  <a:cubicBezTo>
                    <a:pt x="331" y="235"/>
                    <a:pt x="321" y="241"/>
                    <a:pt x="317" y="249"/>
                  </a:cubicBezTo>
                  <a:cubicBezTo>
                    <a:pt x="300" y="283"/>
                    <a:pt x="272" y="308"/>
                    <a:pt x="255" y="343"/>
                  </a:cubicBezTo>
                  <a:cubicBezTo>
                    <a:pt x="225" y="404"/>
                    <a:pt x="232" y="473"/>
                    <a:pt x="169" y="514"/>
                  </a:cubicBezTo>
                  <a:cubicBezTo>
                    <a:pt x="161" y="519"/>
                    <a:pt x="155" y="530"/>
                    <a:pt x="146" y="530"/>
                  </a:cubicBezTo>
                  <a:cubicBezTo>
                    <a:pt x="129" y="530"/>
                    <a:pt x="115" y="519"/>
                    <a:pt x="99" y="514"/>
                  </a:cubicBezTo>
                  <a:close/>
                </a:path>
              </a:pathLst>
            </a:custGeom>
            <a:noFill/>
            <a:ln w="19050" cmpd="sng">
              <a:solidFill>
                <a:srgbClr val="4FFF4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4" name="Line 24"/>
            <p:cNvSpPr>
              <a:spLocks noChangeShapeType="1"/>
            </p:cNvSpPr>
            <p:nvPr/>
          </p:nvSpPr>
          <p:spPr bwMode="auto">
            <a:xfrm flipH="1" flipV="1">
              <a:off x="3024" y="1344"/>
              <a:ext cx="864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5" name="Text Box 25"/>
            <p:cNvSpPr txBox="1">
              <a:spLocks noChangeArrowheads="1"/>
            </p:cNvSpPr>
            <p:nvPr/>
          </p:nvSpPr>
          <p:spPr bwMode="auto">
            <a:xfrm>
              <a:off x="3888" y="1442"/>
              <a:ext cx="166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</a:rPr>
                <a:t>Watershed/Catchment</a:t>
              </a:r>
              <a:endParaRPr lang="en-US" sz="1400" b="1" dirty="0">
                <a:solidFill>
                  <a:srgbClr val="99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4208463" y="1728789"/>
            <a:ext cx="3736975" cy="1870075"/>
            <a:chOff x="2448" y="849"/>
            <a:chExt cx="2354" cy="1178"/>
          </a:xfrm>
        </p:grpSpPr>
        <p:sp>
          <p:nvSpPr>
            <p:cNvPr id="117787" name="Freeform 27"/>
            <p:cNvSpPr>
              <a:spLocks/>
            </p:cNvSpPr>
            <p:nvPr/>
          </p:nvSpPr>
          <p:spPr bwMode="auto">
            <a:xfrm>
              <a:off x="2448" y="849"/>
              <a:ext cx="688" cy="1178"/>
            </a:xfrm>
            <a:custGeom>
              <a:avLst/>
              <a:gdLst/>
              <a:ahLst/>
              <a:cxnLst>
                <a:cxn ang="0">
                  <a:pos x="427" y="1138"/>
                </a:cxn>
                <a:cxn ang="0">
                  <a:pos x="427" y="1053"/>
                </a:cxn>
                <a:cxn ang="0">
                  <a:pos x="388" y="873"/>
                </a:cxn>
                <a:cxn ang="0">
                  <a:pos x="264" y="562"/>
                </a:cxn>
                <a:cxn ang="0">
                  <a:pos x="209" y="499"/>
                </a:cxn>
                <a:cxn ang="0">
                  <a:pos x="124" y="421"/>
                </a:cxn>
                <a:cxn ang="0">
                  <a:pos x="46" y="304"/>
                </a:cxn>
                <a:cxn ang="0">
                  <a:pos x="14" y="258"/>
                </a:cxn>
                <a:cxn ang="0">
                  <a:pos x="14" y="117"/>
                </a:cxn>
                <a:cxn ang="0">
                  <a:pos x="217" y="8"/>
                </a:cxn>
                <a:cxn ang="0">
                  <a:pos x="318" y="0"/>
                </a:cxn>
                <a:cxn ang="0">
                  <a:pos x="435" y="8"/>
                </a:cxn>
                <a:cxn ang="0">
                  <a:pos x="576" y="86"/>
                </a:cxn>
                <a:cxn ang="0">
                  <a:pos x="685" y="273"/>
                </a:cxn>
                <a:cxn ang="0">
                  <a:pos x="646" y="601"/>
                </a:cxn>
                <a:cxn ang="0">
                  <a:pos x="685" y="834"/>
                </a:cxn>
                <a:cxn ang="0">
                  <a:pos x="622" y="1076"/>
                </a:cxn>
                <a:cxn ang="0">
                  <a:pos x="560" y="1123"/>
                </a:cxn>
                <a:cxn ang="0">
                  <a:pos x="544" y="1146"/>
                </a:cxn>
                <a:cxn ang="0">
                  <a:pos x="474" y="1177"/>
                </a:cxn>
                <a:cxn ang="0">
                  <a:pos x="427" y="1138"/>
                </a:cxn>
              </a:cxnLst>
              <a:rect l="0" t="0" r="r" b="b"/>
              <a:pathLst>
                <a:path w="688" h="1178">
                  <a:moveTo>
                    <a:pt x="427" y="1138"/>
                  </a:moveTo>
                  <a:cubicBezTo>
                    <a:pt x="420" y="1097"/>
                    <a:pt x="451" y="1087"/>
                    <a:pt x="427" y="1053"/>
                  </a:cubicBezTo>
                  <a:cubicBezTo>
                    <a:pt x="410" y="993"/>
                    <a:pt x="397" y="934"/>
                    <a:pt x="388" y="873"/>
                  </a:cubicBezTo>
                  <a:cubicBezTo>
                    <a:pt x="381" y="724"/>
                    <a:pt x="392" y="645"/>
                    <a:pt x="264" y="562"/>
                  </a:cubicBezTo>
                  <a:cubicBezTo>
                    <a:pt x="228" y="507"/>
                    <a:pt x="249" y="525"/>
                    <a:pt x="209" y="499"/>
                  </a:cubicBezTo>
                  <a:cubicBezTo>
                    <a:pt x="188" y="468"/>
                    <a:pt x="155" y="443"/>
                    <a:pt x="124" y="421"/>
                  </a:cubicBezTo>
                  <a:cubicBezTo>
                    <a:pt x="97" y="382"/>
                    <a:pt x="72" y="343"/>
                    <a:pt x="46" y="304"/>
                  </a:cubicBezTo>
                  <a:cubicBezTo>
                    <a:pt x="36" y="288"/>
                    <a:pt x="14" y="258"/>
                    <a:pt x="14" y="258"/>
                  </a:cubicBezTo>
                  <a:cubicBezTo>
                    <a:pt x="4" y="200"/>
                    <a:pt x="0" y="196"/>
                    <a:pt x="14" y="117"/>
                  </a:cubicBezTo>
                  <a:cubicBezTo>
                    <a:pt x="27" y="47"/>
                    <a:pt x="161" y="15"/>
                    <a:pt x="217" y="8"/>
                  </a:cubicBezTo>
                  <a:cubicBezTo>
                    <a:pt x="251" y="4"/>
                    <a:pt x="284" y="3"/>
                    <a:pt x="318" y="0"/>
                  </a:cubicBezTo>
                  <a:cubicBezTo>
                    <a:pt x="357" y="3"/>
                    <a:pt x="396" y="2"/>
                    <a:pt x="435" y="8"/>
                  </a:cubicBezTo>
                  <a:cubicBezTo>
                    <a:pt x="489" y="16"/>
                    <a:pt x="531" y="58"/>
                    <a:pt x="576" y="86"/>
                  </a:cubicBezTo>
                  <a:cubicBezTo>
                    <a:pt x="614" y="147"/>
                    <a:pt x="661" y="205"/>
                    <a:pt x="685" y="273"/>
                  </a:cubicBezTo>
                  <a:cubicBezTo>
                    <a:pt x="679" y="386"/>
                    <a:pt x="678" y="493"/>
                    <a:pt x="646" y="601"/>
                  </a:cubicBezTo>
                  <a:cubicBezTo>
                    <a:pt x="652" y="683"/>
                    <a:pt x="669" y="754"/>
                    <a:pt x="685" y="834"/>
                  </a:cubicBezTo>
                  <a:cubicBezTo>
                    <a:pt x="680" y="900"/>
                    <a:pt x="688" y="1032"/>
                    <a:pt x="622" y="1076"/>
                  </a:cubicBezTo>
                  <a:cubicBezTo>
                    <a:pt x="604" y="1104"/>
                    <a:pt x="587" y="1104"/>
                    <a:pt x="560" y="1123"/>
                  </a:cubicBezTo>
                  <a:cubicBezTo>
                    <a:pt x="555" y="1131"/>
                    <a:pt x="551" y="1140"/>
                    <a:pt x="544" y="1146"/>
                  </a:cubicBezTo>
                  <a:cubicBezTo>
                    <a:pt x="540" y="1149"/>
                    <a:pt x="477" y="1178"/>
                    <a:pt x="474" y="1177"/>
                  </a:cubicBezTo>
                  <a:cubicBezTo>
                    <a:pt x="468" y="1176"/>
                    <a:pt x="430" y="1143"/>
                    <a:pt x="427" y="1138"/>
                  </a:cubicBezTo>
                  <a:close/>
                </a:path>
              </a:pathLst>
            </a:custGeom>
            <a:noFill/>
            <a:ln w="38100" cmpd="sng">
              <a:solidFill>
                <a:srgbClr val="00B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8" name="Line 28"/>
            <p:cNvSpPr>
              <a:spLocks noChangeShapeType="1"/>
            </p:cNvSpPr>
            <p:nvPr/>
          </p:nvSpPr>
          <p:spPr bwMode="auto">
            <a:xfrm flipH="1" flipV="1">
              <a:off x="3120" y="1728"/>
              <a:ext cx="816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9" name="Text Box 29"/>
            <p:cNvSpPr txBox="1">
              <a:spLocks noChangeArrowheads="1"/>
            </p:cNvSpPr>
            <p:nvPr/>
          </p:nvSpPr>
          <p:spPr bwMode="auto">
            <a:xfrm>
              <a:off x="3984" y="1682"/>
              <a:ext cx="81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</a:rPr>
                <a:t>Sub-Basin</a:t>
              </a: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2805112" y="1320800"/>
            <a:ext cx="5538788" cy="3773488"/>
            <a:chOff x="1564" y="592"/>
            <a:chExt cx="3489" cy="1871"/>
          </a:xfrm>
        </p:grpSpPr>
        <p:sp>
          <p:nvSpPr>
            <p:cNvPr id="117791" name="Freeform 31"/>
            <p:cNvSpPr>
              <a:spLocks/>
            </p:cNvSpPr>
            <p:nvPr/>
          </p:nvSpPr>
          <p:spPr bwMode="auto">
            <a:xfrm>
              <a:off x="1564" y="592"/>
              <a:ext cx="1892" cy="1871"/>
            </a:xfrm>
            <a:custGeom>
              <a:avLst/>
              <a:gdLst>
                <a:gd name="connsiteX0" fmla="*/ 8480 w 10700"/>
                <a:gd name="connsiteY0" fmla="*/ 10000 h 10000"/>
                <a:gd name="connsiteX1" fmla="*/ 7579 w 10700"/>
                <a:gd name="connsiteY1" fmla="*/ 9792 h 10000"/>
                <a:gd name="connsiteX2" fmla="*/ 6273 w 10700"/>
                <a:gd name="connsiteY2" fmla="*/ 9540 h 10000"/>
                <a:gd name="connsiteX3" fmla="*/ 5828 w 10700"/>
                <a:gd name="connsiteY3" fmla="*/ 9417 h 10000"/>
                <a:gd name="connsiteX4" fmla="*/ 4881 w 10700"/>
                <a:gd name="connsiteY4" fmla="*/ 8872 h 10000"/>
                <a:gd name="connsiteX5" fmla="*/ 4563 w 10700"/>
                <a:gd name="connsiteY5" fmla="*/ 8792 h 10000"/>
                <a:gd name="connsiteX6" fmla="*/ 3887 w 10700"/>
                <a:gd name="connsiteY6" fmla="*/ 8541 h 10000"/>
                <a:gd name="connsiteX7" fmla="*/ 3529 w 10700"/>
                <a:gd name="connsiteY7" fmla="*/ 8290 h 10000"/>
                <a:gd name="connsiteX8" fmla="*/ 3257 w 10700"/>
                <a:gd name="connsiteY8" fmla="*/ 8038 h 10000"/>
                <a:gd name="connsiteX9" fmla="*/ 2137 w 10700"/>
                <a:gd name="connsiteY9" fmla="*/ 6916 h 10000"/>
                <a:gd name="connsiteX10" fmla="*/ 1773 w 10700"/>
                <a:gd name="connsiteY10" fmla="*/ 6622 h 10000"/>
                <a:gd name="connsiteX11" fmla="*/ 1143 w 10700"/>
                <a:gd name="connsiteY11" fmla="*/ 5751 h 10000"/>
                <a:gd name="connsiteX12" fmla="*/ 831 w 10700"/>
                <a:gd name="connsiteY12" fmla="*/ 5168 h 10000"/>
                <a:gd name="connsiteX13" fmla="*/ 646 w 10700"/>
                <a:gd name="connsiteY13" fmla="*/ 4751 h 10000"/>
                <a:gd name="connsiteX14" fmla="*/ 421 w 10700"/>
                <a:gd name="connsiteY14" fmla="*/ 3666 h 10000"/>
                <a:gd name="connsiteX15" fmla="*/ 155 w 10700"/>
                <a:gd name="connsiteY15" fmla="*/ 3041 h 10000"/>
                <a:gd name="connsiteX16" fmla="*/ 63 w 10700"/>
                <a:gd name="connsiteY16" fmla="*/ 2790 h 10000"/>
                <a:gd name="connsiteX17" fmla="*/ 155 w 10700"/>
                <a:gd name="connsiteY17" fmla="*/ 1545 h 10000"/>
                <a:gd name="connsiteX18" fmla="*/ 421 w 10700"/>
                <a:gd name="connsiteY18" fmla="*/ 1165 h 10000"/>
                <a:gd name="connsiteX19" fmla="*/ 831 w 10700"/>
                <a:gd name="connsiteY19" fmla="*/ 791 h 10000"/>
                <a:gd name="connsiteX20" fmla="*/ 831 w 10700"/>
                <a:gd name="connsiteY20" fmla="*/ 791 h 10000"/>
                <a:gd name="connsiteX21" fmla="*/ 1276 w 10700"/>
                <a:gd name="connsiteY21" fmla="*/ 374 h 10000"/>
                <a:gd name="connsiteX22" fmla="*/ 1547 w 10700"/>
                <a:gd name="connsiteY22" fmla="*/ 294 h 10000"/>
                <a:gd name="connsiteX23" fmla="*/ 1819 w 10700"/>
                <a:gd name="connsiteY23" fmla="*/ 166 h 10000"/>
                <a:gd name="connsiteX24" fmla="*/ 2044 w 10700"/>
                <a:gd name="connsiteY24" fmla="*/ 128 h 10000"/>
                <a:gd name="connsiteX25" fmla="*/ 2402 w 10700"/>
                <a:gd name="connsiteY25" fmla="*/ 43 h 10000"/>
                <a:gd name="connsiteX26" fmla="*/ 2582 w 10700"/>
                <a:gd name="connsiteY26" fmla="*/ 0 h 10000"/>
                <a:gd name="connsiteX27" fmla="*/ 3575 w 10700"/>
                <a:gd name="connsiteY27" fmla="*/ 43 h 10000"/>
                <a:gd name="connsiteX28" fmla="*/ 3980 w 10700"/>
                <a:gd name="connsiteY28" fmla="*/ 166 h 10000"/>
                <a:gd name="connsiteX29" fmla="*/ 5239 w 10700"/>
                <a:gd name="connsiteY29" fmla="*/ 417 h 10000"/>
                <a:gd name="connsiteX30" fmla="*/ 5603 w 10700"/>
                <a:gd name="connsiteY30" fmla="*/ 502 h 10000"/>
                <a:gd name="connsiteX31" fmla="*/ 7625 w 10700"/>
                <a:gd name="connsiteY31" fmla="*/ 545 h 10000"/>
                <a:gd name="connsiteX32" fmla="*/ 8168 w 10700"/>
                <a:gd name="connsiteY32" fmla="*/ 919 h 10000"/>
                <a:gd name="connsiteX33" fmla="*/ 8884 w 10700"/>
                <a:gd name="connsiteY33" fmla="*/ 2084 h 10000"/>
                <a:gd name="connsiteX34" fmla="*/ 9023 w 10700"/>
                <a:gd name="connsiteY34" fmla="*/ 2790 h 10000"/>
                <a:gd name="connsiteX35" fmla="*/ 8930 w 10700"/>
                <a:gd name="connsiteY35" fmla="*/ 4083 h 10000"/>
                <a:gd name="connsiteX36" fmla="*/ 9294 w 10700"/>
                <a:gd name="connsiteY36" fmla="*/ 5414 h 10000"/>
                <a:gd name="connsiteX37" fmla="*/ 9560 w 10700"/>
                <a:gd name="connsiteY37" fmla="*/ 5794 h 10000"/>
                <a:gd name="connsiteX38" fmla="*/ 9785 w 10700"/>
                <a:gd name="connsiteY38" fmla="*/ 6916 h 10000"/>
                <a:gd name="connsiteX39" fmla="*/ 10628 w 10700"/>
                <a:gd name="connsiteY39" fmla="*/ 9261 h 10000"/>
                <a:gd name="connsiteX40" fmla="*/ 9202 w 10700"/>
                <a:gd name="connsiteY40" fmla="*/ 8584 h 10000"/>
                <a:gd name="connsiteX41" fmla="*/ 8977 w 10700"/>
                <a:gd name="connsiteY41" fmla="*/ 8958 h 10000"/>
                <a:gd name="connsiteX42" fmla="*/ 8705 w 10700"/>
                <a:gd name="connsiteY42" fmla="*/ 9289 h 10000"/>
                <a:gd name="connsiteX43" fmla="*/ 8480 w 10700"/>
                <a:gd name="connsiteY43" fmla="*/ 10000 h 10000"/>
                <a:gd name="connsiteX0" fmla="*/ 8480 w 10700"/>
                <a:gd name="connsiteY0" fmla="*/ 10000 h 10000"/>
                <a:gd name="connsiteX1" fmla="*/ 7579 w 10700"/>
                <a:gd name="connsiteY1" fmla="*/ 9792 h 10000"/>
                <a:gd name="connsiteX2" fmla="*/ 6273 w 10700"/>
                <a:gd name="connsiteY2" fmla="*/ 9540 h 10000"/>
                <a:gd name="connsiteX3" fmla="*/ 5828 w 10700"/>
                <a:gd name="connsiteY3" fmla="*/ 9417 h 10000"/>
                <a:gd name="connsiteX4" fmla="*/ 4881 w 10700"/>
                <a:gd name="connsiteY4" fmla="*/ 8872 h 10000"/>
                <a:gd name="connsiteX5" fmla="*/ 4563 w 10700"/>
                <a:gd name="connsiteY5" fmla="*/ 8792 h 10000"/>
                <a:gd name="connsiteX6" fmla="*/ 3887 w 10700"/>
                <a:gd name="connsiteY6" fmla="*/ 8541 h 10000"/>
                <a:gd name="connsiteX7" fmla="*/ 3529 w 10700"/>
                <a:gd name="connsiteY7" fmla="*/ 8290 h 10000"/>
                <a:gd name="connsiteX8" fmla="*/ 3257 w 10700"/>
                <a:gd name="connsiteY8" fmla="*/ 8038 h 10000"/>
                <a:gd name="connsiteX9" fmla="*/ 2137 w 10700"/>
                <a:gd name="connsiteY9" fmla="*/ 6916 h 10000"/>
                <a:gd name="connsiteX10" fmla="*/ 1773 w 10700"/>
                <a:gd name="connsiteY10" fmla="*/ 6622 h 10000"/>
                <a:gd name="connsiteX11" fmla="*/ 1143 w 10700"/>
                <a:gd name="connsiteY11" fmla="*/ 5751 h 10000"/>
                <a:gd name="connsiteX12" fmla="*/ 831 w 10700"/>
                <a:gd name="connsiteY12" fmla="*/ 5168 h 10000"/>
                <a:gd name="connsiteX13" fmla="*/ 646 w 10700"/>
                <a:gd name="connsiteY13" fmla="*/ 4751 h 10000"/>
                <a:gd name="connsiteX14" fmla="*/ 421 w 10700"/>
                <a:gd name="connsiteY14" fmla="*/ 3666 h 10000"/>
                <a:gd name="connsiteX15" fmla="*/ 155 w 10700"/>
                <a:gd name="connsiteY15" fmla="*/ 3041 h 10000"/>
                <a:gd name="connsiteX16" fmla="*/ 63 w 10700"/>
                <a:gd name="connsiteY16" fmla="*/ 2790 h 10000"/>
                <a:gd name="connsiteX17" fmla="*/ 155 w 10700"/>
                <a:gd name="connsiteY17" fmla="*/ 1545 h 10000"/>
                <a:gd name="connsiteX18" fmla="*/ 421 w 10700"/>
                <a:gd name="connsiteY18" fmla="*/ 1165 h 10000"/>
                <a:gd name="connsiteX19" fmla="*/ 831 w 10700"/>
                <a:gd name="connsiteY19" fmla="*/ 791 h 10000"/>
                <a:gd name="connsiteX20" fmla="*/ 831 w 10700"/>
                <a:gd name="connsiteY20" fmla="*/ 791 h 10000"/>
                <a:gd name="connsiteX21" fmla="*/ 1276 w 10700"/>
                <a:gd name="connsiteY21" fmla="*/ 374 h 10000"/>
                <a:gd name="connsiteX22" fmla="*/ 1547 w 10700"/>
                <a:gd name="connsiteY22" fmla="*/ 294 h 10000"/>
                <a:gd name="connsiteX23" fmla="*/ 1819 w 10700"/>
                <a:gd name="connsiteY23" fmla="*/ 166 h 10000"/>
                <a:gd name="connsiteX24" fmla="*/ 2044 w 10700"/>
                <a:gd name="connsiteY24" fmla="*/ 128 h 10000"/>
                <a:gd name="connsiteX25" fmla="*/ 2402 w 10700"/>
                <a:gd name="connsiteY25" fmla="*/ 43 h 10000"/>
                <a:gd name="connsiteX26" fmla="*/ 2582 w 10700"/>
                <a:gd name="connsiteY26" fmla="*/ 0 h 10000"/>
                <a:gd name="connsiteX27" fmla="*/ 3575 w 10700"/>
                <a:gd name="connsiteY27" fmla="*/ 43 h 10000"/>
                <a:gd name="connsiteX28" fmla="*/ 3980 w 10700"/>
                <a:gd name="connsiteY28" fmla="*/ 166 h 10000"/>
                <a:gd name="connsiteX29" fmla="*/ 5239 w 10700"/>
                <a:gd name="connsiteY29" fmla="*/ 417 h 10000"/>
                <a:gd name="connsiteX30" fmla="*/ 5603 w 10700"/>
                <a:gd name="connsiteY30" fmla="*/ 502 h 10000"/>
                <a:gd name="connsiteX31" fmla="*/ 7625 w 10700"/>
                <a:gd name="connsiteY31" fmla="*/ 545 h 10000"/>
                <a:gd name="connsiteX32" fmla="*/ 8168 w 10700"/>
                <a:gd name="connsiteY32" fmla="*/ 919 h 10000"/>
                <a:gd name="connsiteX33" fmla="*/ 8884 w 10700"/>
                <a:gd name="connsiteY33" fmla="*/ 2084 h 10000"/>
                <a:gd name="connsiteX34" fmla="*/ 9023 w 10700"/>
                <a:gd name="connsiteY34" fmla="*/ 2790 h 10000"/>
                <a:gd name="connsiteX35" fmla="*/ 8930 w 10700"/>
                <a:gd name="connsiteY35" fmla="*/ 4083 h 10000"/>
                <a:gd name="connsiteX36" fmla="*/ 9294 w 10700"/>
                <a:gd name="connsiteY36" fmla="*/ 5414 h 10000"/>
                <a:gd name="connsiteX37" fmla="*/ 9560 w 10700"/>
                <a:gd name="connsiteY37" fmla="*/ 5794 h 10000"/>
                <a:gd name="connsiteX38" fmla="*/ 9785 w 10700"/>
                <a:gd name="connsiteY38" fmla="*/ 6916 h 10000"/>
                <a:gd name="connsiteX39" fmla="*/ 10628 w 10700"/>
                <a:gd name="connsiteY39" fmla="*/ 9261 h 10000"/>
                <a:gd name="connsiteX40" fmla="*/ 9875 w 10700"/>
                <a:gd name="connsiteY40" fmla="*/ 9275 h 10000"/>
                <a:gd name="connsiteX41" fmla="*/ 8977 w 10700"/>
                <a:gd name="connsiteY41" fmla="*/ 8958 h 10000"/>
                <a:gd name="connsiteX42" fmla="*/ 8705 w 10700"/>
                <a:gd name="connsiteY42" fmla="*/ 9289 h 10000"/>
                <a:gd name="connsiteX43" fmla="*/ 8480 w 10700"/>
                <a:gd name="connsiteY43" fmla="*/ 10000 h 10000"/>
                <a:gd name="connsiteX0" fmla="*/ 8480 w 10700"/>
                <a:gd name="connsiteY0" fmla="*/ 10000 h 10000"/>
                <a:gd name="connsiteX1" fmla="*/ 7579 w 10700"/>
                <a:gd name="connsiteY1" fmla="*/ 9792 h 10000"/>
                <a:gd name="connsiteX2" fmla="*/ 6273 w 10700"/>
                <a:gd name="connsiteY2" fmla="*/ 9540 h 10000"/>
                <a:gd name="connsiteX3" fmla="*/ 5828 w 10700"/>
                <a:gd name="connsiteY3" fmla="*/ 9417 h 10000"/>
                <a:gd name="connsiteX4" fmla="*/ 4881 w 10700"/>
                <a:gd name="connsiteY4" fmla="*/ 8872 h 10000"/>
                <a:gd name="connsiteX5" fmla="*/ 4563 w 10700"/>
                <a:gd name="connsiteY5" fmla="*/ 8792 h 10000"/>
                <a:gd name="connsiteX6" fmla="*/ 3887 w 10700"/>
                <a:gd name="connsiteY6" fmla="*/ 8541 h 10000"/>
                <a:gd name="connsiteX7" fmla="*/ 3529 w 10700"/>
                <a:gd name="connsiteY7" fmla="*/ 8290 h 10000"/>
                <a:gd name="connsiteX8" fmla="*/ 3257 w 10700"/>
                <a:gd name="connsiteY8" fmla="*/ 8038 h 10000"/>
                <a:gd name="connsiteX9" fmla="*/ 2137 w 10700"/>
                <a:gd name="connsiteY9" fmla="*/ 6916 h 10000"/>
                <a:gd name="connsiteX10" fmla="*/ 1773 w 10700"/>
                <a:gd name="connsiteY10" fmla="*/ 6622 h 10000"/>
                <a:gd name="connsiteX11" fmla="*/ 1143 w 10700"/>
                <a:gd name="connsiteY11" fmla="*/ 5751 h 10000"/>
                <a:gd name="connsiteX12" fmla="*/ 831 w 10700"/>
                <a:gd name="connsiteY12" fmla="*/ 5168 h 10000"/>
                <a:gd name="connsiteX13" fmla="*/ 646 w 10700"/>
                <a:gd name="connsiteY13" fmla="*/ 4751 h 10000"/>
                <a:gd name="connsiteX14" fmla="*/ 421 w 10700"/>
                <a:gd name="connsiteY14" fmla="*/ 3666 h 10000"/>
                <a:gd name="connsiteX15" fmla="*/ 155 w 10700"/>
                <a:gd name="connsiteY15" fmla="*/ 3041 h 10000"/>
                <a:gd name="connsiteX16" fmla="*/ 63 w 10700"/>
                <a:gd name="connsiteY16" fmla="*/ 2790 h 10000"/>
                <a:gd name="connsiteX17" fmla="*/ 155 w 10700"/>
                <a:gd name="connsiteY17" fmla="*/ 1545 h 10000"/>
                <a:gd name="connsiteX18" fmla="*/ 421 w 10700"/>
                <a:gd name="connsiteY18" fmla="*/ 1165 h 10000"/>
                <a:gd name="connsiteX19" fmla="*/ 831 w 10700"/>
                <a:gd name="connsiteY19" fmla="*/ 791 h 10000"/>
                <a:gd name="connsiteX20" fmla="*/ 831 w 10700"/>
                <a:gd name="connsiteY20" fmla="*/ 791 h 10000"/>
                <a:gd name="connsiteX21" fmla="*/ 1276 w 10700"/>
                <a:gd name="connsiteY21" fmla="*/ 374 h 10000"/>
                <a:gd name="connsiteX22" fmla="*/ 1547 w 10700"/>
                <a:gd name="connsiteY22" fmla="*/ 294 h 10000"/>
                <a:gd name="connsiteX23" fmla="*/ 1819 w 10700"/>
                <a:gd name="connsiteY23" fmla="*/ 166 h 10000"/>
                <a:gd name="connsiteX24" fmla="*/ 2044 w 10700"/>
                <a:gd name="connsiteY24" fmla="*/ 128 h 10000"/>
                <a:gd name="connsiteX25" fmla="*/ 2402 w 10700"/>
                <a:gd name="connsiteY25" fmla="*/ 43 h 10000"/>
                <a:gd name="connsiteX26" fmla="*/ 2582 w 10700"/>
                <a:gd name="connsiteY26" fmla="*/ 0 h 10000"/>
                <a:gd name="connsiteX27" fmla="*/ 3575 w 10700"/>
                <a:gd name="connsiteY27" fmla="*/ 43 h 10000"/>
                <a:gd name="connsiteX28" fmla="*/ 3980 w 10700"/>
                <a:gd name="connsiteY28" fmla="*/ 166 h 10000"/>
                <a:gd name="connsiteX29" fmla="*/ 5239 w 10700"/>
                <a:gd name="connsiteY29" fmla="*/ 417 h 10000"/>
                <a:gd name="connsiteX30" fmla="*/ 5603 w 10700"/>
                <a:gd name="connsiteY30" fmla="*/ 502 h 10000"/>
                <a:gd name="connsiteX31" fmla="*/ 7625 w 10700"/>
                <a:gd name="connsiteY31" fmla="*/ 545 h 10000"/>
                <a:gd name="connsiteX32" fmla="*/ 8168 w 10700"/>
                <a:gd name="connsiteY32" fmla="*/ 919 h 10000"/>
                <a:gd name="connsiteX33" fmla="*/ 8884 w 10700"/>
                <a:gd name="connsiteY33" fmla="*/ 2084 h 10000"/>
                <a:gd name="connsiteX34" fmla="*/ 9023 w 10700"/>
                <a:gd name="connsiteY34" fmla="*/ 2790 h 10000"/>
                <a:gd name="connsiteX35" fmla="*/ 8930 w 10700"/>
                <a:gd name="connsiteY35" fmla="*/ 4083 h 10000"/>
                <a:gd name="connsiteX36" fmla="*/ 9294 w 10700"/>
                <a:gd name="connsiteY36" fmla="*/ 5414 h 10000"/>
                <a:gd name="connsiteX37" fmla="*/ 9560 w 10700"/>
                <a:gd name="connsiteY37" fmla="*/ 5794 h 10000"/>
                <a:gd name="connsiteX38" fmla="*/ 9785 w 10700"/>
                <a:gd name="connsiteY38" fmla="*/ 6916 h 10000"/>
                <a:gd name="connsiteX39" fmla="*/ 10628 w 10700"/>
                <a:gd name="connsiteY39" fmla="*/ 9261 h 10000"/>
                <a:gd name="connsiteX40" fmla="*/ 9875 w 10700"/>
                <a:gd name="connsiteY40" fmla="*/ 9275 h 10000"/>
                <a:gd name="connsiteX41" fmla="*/ 9335 w 10700"/>
                <a:gd name="connsiteY41" fmla="*/ 9655 h 10000"/>
                <a:gd name="connsiteX42" fmla="*/ 8977 w 10700"/>
                <a:gd name="connsiteY42" fmla="*/ 8958 h 10000"/>
                <a:gd name="connsiteX43" fmla="*/ 8705 w 10700"/>
                <a:gd name="connsiteY43" fmla="*/ 9289 h 10000"/>
                <a:gd name="connsiteX44" fmla="*/ 8480 w 10700"/>
                <a:gd name="connsiteY44" fmla="*/ 10000 h 10000"/>
                <a:gd name="connsiteX0" fmla="*/ 8480 w 10700"/>
                <a:gd name="connsiteY0" fmla="*/ 10000 h 10000"/>
                <a:gd name="connsiteX1" fmla="*/ 7579 w 10700"/>
                <a:gd name="connsiteY1" fmla="*/ 9792 h 10000"/>
                <a:gd name="connsiteX2" fmla="*/ 6273 w 10700"/>
                <a:gd name="connsiteY2" fmla="*/ 9540 h 10000"/>
                <a:gd name="connsiteX3" fmla="*/ 5828 w 10700"/>
                <a:gd name="connsiteY3" fmla="*/ 9417 h 10000"/>
                <a:gd name="connsiteX4" fmla="*/ 4881 w 10700"/>
                <a:gd name="connsiteY4" fmla="*/ 8872 h 10000"/>
                <a:gd name="connsiteX5" fmla="*/ 4563 w 10700"/>
                <a:gd name="connsiteY5" fmla="*/ 8792 h 10000"/>
                <a:gd name="connsiteX6" fmla="*/ 3887 w 10700"/>
                <a:gd name="connsiteY6" fmla="*/ 8541 h 10000"/>
                <a:gd name="connsiteX7" fmla="*/ 3529 w 10700"/>
                <a:gd name="connsiteY7" fmla="*/ 8290 h 10000"/>
                <a:gd name="connsiteX8" fmla="*/ 3257 w 10700"/>
                <a:gd name="connsiteY8" fmla="*/ 8038 h 10000"/>
                <a:gd name="connsiteX9" fmla="*/ 2137 w 10700"/>
                <a:gd name="connsiteY9" fmla="*/ 6916 h 10000"/>
                <a:gd name="connsiteX10" fmla="*/ 1773 w 10700"/>
                <a:gd name="connsiteY10" fmla="*/ 6622 h 10000"/>
                <a:gd name="connsiteX11" fmla="*/ 1143 w 10700"/>
                <a:gd name="connsiteY11" fmla="*/ 5751 h 10000"/>
                <a:gd name="connsiteX12" fmla="*/ 831 w 10700"/>
                <a:gd name="connsiteY12" fmla="*/ 5168 h 10000"/>
                <a:gd name="connsiteX13" fmla="*/ 646 w 10700"/>
                <a:gd name="connsiteY13" fmla="*/ 4751 h 10000"/>
                <a:gd name="connsiteX14" fmla="*/ 421 w 10700"/>
                <a:gd name="connsiteY14" fmla="*/ 3666 h 10000"/>
                <a:gd name="connsiteX15" fmla="*/ 155 w 10700"/>
                <a:gd name="connsiteY15" fmla="*/ 3041 h 10000"/>
                <a:gd name="connsiteX16" fmla="*/ 63 w 10700"/>
                <a:gd name="connsiteY16" fmla="*/ 2790 h 10000"/>
                <a:gd name="connsiteX17" fmla="*/ 155 w 10700"/>
                <a:gd name="connsiteY17" fmla="*/ 1545 h 10000"/>
                <a:gd name="connsiteX18" fmla="*/ 421 w 10700"/>
                <a:gd name="connsiteY18" fmla="*/ 1165 h 10000"/>
                <a:gd name="connsiteX19" fmla="*/ 831 w 10700"/>
                <a:gd name="connsiteY19" fmla="*/ 791 h 10000"/>
                <a:gd name="connsiteX20" fmla="*/ 831 w 10700"/>
                <a:gd name="connsiteY20" fmla="*/ 791 h 10000"/>
                <a:gd name="connsiteX21" fmla="*/ 1276 w 10700"/>
                <a:gd name="connsiteY21" fmla="*/ 374 h 10000"/>
                <a:gd name="connsiteX22" fmla="*/ 1547 w 10700"/>
                <a:gd name="connsiteY22" fmla="*/ 294 h 10000"/>
                <a:gd name="connsiteX23" fmla="*/ 1819 w 10700"/>
                <a:gd name="connsiteY23" fmla="*/ 166 h 10000"/>
                <a:gd name="connsiteX24" fmla="*/ 2044 w 10700"/>
                <a:gd name="connsiteY24" fmla="*/ 128 h 10000"/>
                <a:gd name="connsiteX25" fmla="*/ 2402 w 10700"/>
                <a:gd name="connsiteY25" fmla="*/ 43 h 10000"/>
                <a:gd name="connsiteX26" fmla="*/ 2582 w 10700"/>
                <a:gd name="connsiteY26" fmla="*/ 0 h 10000"/>
                <a:gd name="connsiteX27" fmla="*/ 3575 w 10700"/>
                <a:gd name="connsiteY27" fmla="*/ 43 h 10000"/>
                <a:gd name="connsiteX28" fmla="*/ 3980 w 10700"/>
                <a:gd name="connsiteY28" fmla="*/ 166 h 10000"/>
                <a:gd name="connsiteX29" fmla="*/ 5239 w 10700"/>
                <a:gd name="connsiteY29" fmla="*/ 417 h 10000"/>
                <a:gd name="connsiteX30" fmla="*/ 5603 w 10700"/>
                <a:gd name="connsiteY30" fmla="*/ 502 h 10000"/>
                <a:gd name="connsiteX31" fmla="*/ 7625 w 10700"/>
                <a:gd name="connsiteY31" fmla="*/ 545 h 10000"/>
                <a:gd name="connsiteX32" fmla="*/ 8168 w 10700"/>
                <a:gd name="connsiteY32" fmla="*/ 919 h 10000"/>
                <a:gd name="connsiteX33" fmla="*/ 8884 w 10700"/>
                <a:gd name="connsiteY33" fmla="*/ 2084 h 10000"/>
                <a:gd name="connsiteX34" fmla="*/ 9023 w 10700"/>
                <a:gd name="connsiteY34" fmla="*/ 2790 h 10000"/>
                <a:gd name="connsiteX35" fmla="*/ 8930 w 10700"/>
                <a:gd name="connsiteY35" fmla="*/ 4083 h 10000"/>
                <a:gd name="connsiteX36" fmla="*/ 9294 w 10700"/>
                <a:gd name="connsiteY36" fmla="*/ 5414 h 10000"/>
                <a:gd name="connsiteX37" fmla="*/ 9560 w 10700"/>
                <a:gd name="connsiteY37" fmla="*/ 5794 h 10000"/>
                <a:gd name="connsiteX38" fmla="*/ 9785 w 10700"/>
                <a:gd name="connsiteY38" fmla="*/ 6916 h 10000"/>
                <a:gd name="connsiteX39" fmla="*/ 10628 w 10700"/>
                <a:gd name="connsiteY39" fmla="*/ 9261 h 10000"/>
                <a:gd name="connsiteX40" fmla="*/ 9875 w 10700"/>
                <a:gd name="connsiteY40" fmla="*/ 9275 h 10000"/>
                <a:gd name="connsiteX41" fmla="*/ 9335 w 10700"/>
                <a:gd name="connsiteY41" fmla="*/ 9655 h 10000"/>
                <a:gd name="connsiteX42" fmla="*/ 9096 w 10700"/>
                <a:gd name="connsiteY42" fmla="*/ 9793 h 10000"/>
                <a:gd name="connsiteX43" fmla="*/ 8705 w 10700"/>
                <a:gd name="connsiteY43" fmla="*/ 9289 h 10000"/>
                <a:gd name="connsiteX44" fmla="*/ 8480 w 10700"/>
                <a:gd name="connsiteY44" fmla="*/ 10000 h 10000"/>
                <a:gd name="connsiteX0" fmla="*/ 8480 w 10700"/>
                <a:gd name="connsiteY0" fmla="*/ 10000 h 10012"/>
                <a:gd name="connsiteX1" fmla="*/ 7579 w 10700"/>
                <a:gd name="connsiteY1" fmla="*/ 9792 h 10012"/>
                <a:gd name="connsiteX2" fmla="*/ 6273 w 10700"/>
                <a:gd name="connsiteY2" fmla="*/ 9540 h 10012"/>
                <a:gd name="connsiteX3" fmla="*/ 5828 w 10700"/>
                <a:gd name="connsiteY3" fmla="*/ 9417 h 10012"/>
                <a:gd name="connsiteX4" fmla="*/ 4881 w 10700"/>
                <a:gd name="connsiteY4" fmla="*/ 8872 h 10012"/>
                <a:gd name="connsiteX5" fmla="*/ 4563 w 10700"/>
                <a:gd name="connsiteY5" fmla="*/ 8792 h 10012"/>
                <a:gd name="connsiteX6" fmla="*/ 3887 w 10700"/>
                <a:gd name="connsiteY6" fmla="*/ 8541 h 10012"/>
                <a:gd name="connsiteX7" fmla="*/ 3529 w 10700"/>
                <a:gd name="connsiteY7" fmla="*/ 8290 h 10012"/>
                <a:gd name="connsiteX8" fmla="*/ 3257 w 10700"/>
                <a:gd name="connsiteY8" fmla="*/ 8038 h 10012"/>
                <a:gd name="connsiteX9" fmla="*/ 2137 w 10700"/>
                <a:gd name="connsiteY9" fmla="*/ 6916 h 10012"/>
                <a:gd name="connsiteX10" fmla="*/ 1773 w 10700"/>
                <a:gd name="connsiteY10" fmla="*/ 6622 h 10012"/>
                <a:gd name="connsiteX11" fmla="*/ 1143 w 10700"/>
                <a:gd name="connsiteY11" fmla="*/ 5751 h 10012"/>
                <a:gd name="connsiteX12" fmla="*/ 831 w 10700"/>
                <a:gd name="connsiteY12" fmla="*/ 5168 h 10012"/>
                <a:gd name="connsiteX13" fmla="*/ 646 w 10700"/>
                <a:gd name="connsiteY13" fmla="*/ 4751 h 10012"/>
                <a:gd name="connsiteX14" fmla="*/ 421 w 10700"/>
                <a:gd name="connsiteY14" fmla="*/ 3666 h 10012"/>
                <a:gd name="connsiteX15" fmla="*/ 155 w 10700"/>
                <a:gd name="connsiteY15" fmla="*/ 3041 h 10012"/>
                <a:gd name="connsiteX16" fmla="*/ 63 w 10700"/>
                <a:gd name="connsiteY16" fmla="*/ 2790 h 10012"/>
                <a:gd name="connsiteX17" fmla="*/ 155 w 10700"/>
                <a:gd name="connsiteY17" fmla="*/ 1545 h 10012"/>
                <a:gd name="connsiteX18" fmla="*/ 421 w 10700"/>
                <a:gd name="connsiteY18" fmla="*/ 1165 h 10012"/>
                <a:gd name="connsiteX19" fmla="*/ 831 w 10700"/>
                <a:gd name="connsiteY19" fmla="*/ 791 h 10012"/>
                <a:gd name="connsiteX20" fmla="*/ 831 w 10700"/>
                <a:gd name="connsiteY20" fmla="*/ 791 h 10012"/>
                <a:gd name="connsiteX21" fmla="*/ 1276 w 10700"/>
                <a:gd name="connsiteY21" fmla="*/ 374 h 10012"/>
                <a:gd name="connsiteX22" fmla="*/ 1547 w 10700"/>
                <a:gd name="connsiteY22" fmla="*/ 294 h 10012"/>
                <a:gd name="connsiteX23" fmla="*/ 1819 w 10700"/>
                <a:gd name="connsiteY23" fmla="*/ 166 h 10012"/>
                <a:gd name="connsiteX24" fmla="*/ 2044 w 10700"/>
                <a:gd name="connsiteY24" fmla="*/ 128 h 10012"/>
                <a:gd name="connsiteX25" fmla="*/ 2402 w 10700"/>
                <a:gd name="connsiteY25" fmla="*/ 43 h 10012"/>
                <a:gd name="connsiteX26" fmla="*/ 2582 w 10700"/>
                <a:gd name="connsiteY26" fmla="*/ 0 h 10012"/>
                <a:gd name="connsiteX27" fmla="*/ 3575 w 10700"/>
                <a:gd name="connsiteY27" fmla="*/ 43 h 10012"/>
                <a:gd name="connsiteX28" fmla="*/ 3980 w 10700"/>
                <a:gd name="connsiteY28" fmla="*/ 166 h 10012"/>
                <a:gd name="connsiteX29" fmla="*/ 5239 w 10700"/>
                <a:gd name="connsiteY29" fmla="*/ 417 h 10012"/>
                <a:gd name="connsiteX30" fmla="*/ 5603 w 10700"/>
                <a:gd name="connsiteY30" fmla="*/ 502 h 10012"/>
                <a:gd name="connsiteX31" fmla="*/ 7625 w 10700"/>
                <a:gd name="connsiteY31" fmla="*/ 545 h 10012"/>
                <a:gd name="connsiteX32" fmla="*/ 8168 w 10700"/>
                <a:gd name="connsiteY32" fmla="*/ 919 h 10012"/>
                <a:gd name="connsiteX33" fmla="*/ 8884 w 10700"/>
                <a:gd name="connsiteY33" fmla="*/ 2084 h 10012"/>
                <a:gd name="connsiteX34" fmla="*/ 9023 w 10700"/>
                <a:gd name="connsiteY34" fmla="*/ 2790 h 10012"/>
                <a:gd name="connsiteX35" fmla="*/ 8930 w 10700"/>
                <a:gd name="connsiteY35" fmla="*/ 4083 h 10012"/>
                <a:gd name="connsiteX36" fmla="*/ 9294 w 10700"/>
                <a:gd name="connsiteY36" fmla="*/ 5414 h 10012"/>
                <a:gd name="connsiteX37" fmla="*/ 9560 w 10700"/>
                <a:gd name="connsiteY37" fmla="*/ 5794 h 10012"/>
                <a:gd name="connsiteX38" fmla="*/ 9785 w 10700"/>
                <a:gd name="connsiteY38" fmla="*/ 6916 h 10012"/>
                <a:gd name="connsiteX39" fmla="*/ 10628 w 10700"/>
                <a:gd name="connsiteY39" fmla="*/ 9261 h 10012"/>
                <a:gd name="connsiteX40" fmla="*/ 9875 w 10700"/>
                <a:gd name="connsiteY40" fmla="*/ 9275 h 10012"/>
                <a:gd name="connsiteX41" fmla="*/ 9335 w 10700"/>
                <a:gd name="connsiteY41" fmla="*/ 9655 h 10012"/>
                <a:gd name="connsiteX42" fmla="*/ 9096 w 10700"/>
                <a:gd name="connsiteY42" fmla="*/ 9793 h 10012"/>
                <a:gd name="connsiteX43" fmla="*/ 8824 w 10700"/>
                <a:gd name="connsiteY43" fmla="*/ 9951 h 10012"/>
                <a:gd name="connsiteX44" fmla="*/ 8480 w 10700"/>
                <a:gd name="connsiteY44" fmla="*/ 10000 h 10012"/>
                <a:gd name="connsiteX0" fmla="*/ 8480 w 10700"/>
                <a:gd name="connsiteY0" fmla="*/ 10000 h 10012"/>
                <a:gd name="connsiteX1" fmla="*/ 7579 w 10700"/>
                <a:gd name="connsiteY1" fmla="*/ 9792 h 10012"/>
                <a:gd name="connsiteX2" fmla="*/ 6273 w 10700"/>
                <a:gd name="connsiteY2" fmla="*/ 9540 h 10012"/>
                <a:gd name="connsiteX3" fmla="*/ 5828 w 10700"/>
                <a:gd name="connsiteY3" fmla="*/ 9417 h 10012"/>
                <a:gd name="connsiteX4" fmla="*/ 4881 w 10700"/>
                <a:gd name="connsiteY4" fmla="*/ 8872 h 10012"/>
                <a:gd name="connsiteX5" fmla="*/ 4563 w 10700"/>
                <a:gd name="connsiteY5" fmla="*/ 8792 h 10012"/>
                <a:gd name="connsiteX6" fmla="*/ 3887 w 10700"/>
                <a:gd name="connsiteY6" fmla="*/ 8541 h 10012"/>
                <a:gd name="connsiteX7" fmla="*/ 3529 w 10700"/>
                <a:gd name="connsiteY7" fmla="*/ 8290 h 10012"/>
                <a:gd name="connsiteX8" fmla="*/ 3257 w 10700"/>
                <a:gd name="connsiteY8" fmla="*/ 8038 h 10012"/>
                <a:gd name="connsiteX9" fmla="*/ 2137 w 10700"/>
                <a:gd name="connsiteY9" fmla="*/ 6916 h 10012"/>
                <a:gd name="connsiteX10" fmla="*/ 1773 w 10700"/>
                <a:gd name="connsiteY10" fmla="*/ 6622 h 10012"/>
                <a:gd name="connsiteX11" fmla="*/ 1143 w 10700"/>
                <a:gd name="connsiteY11" fmla="*/ 5751 h 10012"/>
                <a:gd name="connsiteX12" fmla="*/ 831 w 10700"/>
                <a:gd name="connsiteY12" fmla="*/ 5168 h 10012"/>
                <a:gd name="connsiteX13" fmla="*/ 646 w 10700"/>
                <a:gd name="connsiteY13" fmla="*/ 4751 h 10012"/>
                <a:gd name="connsiteX14" fmla="*/ 421 w 10700"/>
                <a:gd name="connsiteY14" fmla="*/ 3666 h 10012"/>
                <a:gd name="connsiteX15" fmla="*/ 155 w 10700"/>
                <a:gd name="connsiteY15" fmla="*/ 3041 h 10012"/>
                <a:gd name="connsiteX16" fmla="*/ 63 w 10700"/>
                <a:gd name="connsiteY16" fmla="*/ 2790 h 10012"/>
                <a:gd name="connsiteX17" fmla="*/ 155 w 10700"/>
                <a:gd name="connsiteY17" fmla="*/ 1545 h 10012"/>
                <a:gd name="connsiteX18" fmla="*/ 421 w 10700"/>
                <a:gd name="connsiteY18" fmla="*/ 1165 h 10012"/>
                <a:gd name="connsiteX19" fmla="*/ 831 w 10700"/>
                <a:gd name="connsiteY19" fmla="*/ 791 h 10012"/>
                <a:gd name="connsiteX20" fmla="*/ 831 w 10700"/>
                <a:gd name="connsiteY20" fmla="*/ 791 h 10012"/>
                <a:gd name="connsiteX21" fmla="*/ 1276 w 10700"/>
                <a:gd name="connsiteY21" fmla="*/ 374 h 10012"/>
                <a:gd name="connsiteX22" fmla="*/ 1547 w 10700"/>
                <a:gd name="connsiteY22" fmla="*/ 294 h 10012"/>
                <a:gd name="connsiteX23" fmla="*/ 1819 w 10700"/>
                <a:gd name="connsiteY23" fmla="*/ 166 h 10012"/>
                <a:gd name="connsiteX24" fmla="*/ 2044 w 10700"/>
                <a:gd name="connsiteY24" fmla="*/ 128 h 10012"/>
                <a:gd name="connsiteX25" fmla="*/ 2402 w 10700"/>
                <a:gd name="connsiteY25" fmla="*/ 43 h 10012"/>
                <a:gd name="connsiteX26" fmla="*/ 2582 w 10700"/>
                <a:gd name="connsiteY26" fmla="*/ 0 h 10012"/>
                <a:gd name="connsiteX27" fmla="*/ 3575 w 10700"/>
                <a:gd name="connsiteY27" fmla="*/ 43 h 10012"/>
                <a:gd name="connsiteX28" fmla="*/ 3980 w 10700"/>
                <a:gd name="connsiteY28" fmla="*/ 166 h 10012"/>
                <a:gd name="connsiteX29" fmla="*/ 5239 w 10700"/>
                <a:gd name="connsiteY29" fmla="*/ 417 h 10012"/>
                <a:gd name="connsiteX30" fmla="*/ 5603 w 10700"/>
                <a:gd name="connsiteY30" fmla="*/ 502 h 10012"/>
                <a:gd name="connsiteX31" fmla="*/ 7625 w 10700"/>
                <a:gd name="connsiteY31" fmla="*/ 545 h 10012"/>
                <a:gd name="connsiteX32" fmla="*/ 8168 w 10700"/>
                <a:gd name="connsiteY32" fmla="*/ 919 h 10012"/>
                <a:gd name="connsiteX33" fmla="*/ 8884 w 10700"/>
                <a:gd name="connsiteY33" fmla="*/ 2084 h 10012"/>
                <a:gd name="connsiteX34" fmla="*/ 9023 w 10700"/>
                <a:gd name="connsiteY34" fmla="*/ 2790 h 10012"/>
                <a:gd name="connsiteX35" fmla="*/ 8930 w 10700"/>
                <a:gd name="connsiteY35" fmla="*/ 4083 h 10012"/>
                <a:gd name="connsiteX36" fmla="*/ 9294 w 10700"/>
                <a:gd name="connsiteY36" fmla="*/ 5414 h 10012"/>
                <a:gd name="connsiteX37" fmla="*/ 9560 w 10700"/>
                <a:gd name="connsiteY37" fmla="*/ 5794 h 10012"/>
                <a:gd name="connsiteX38" fmla="*/ 9785 w 10700"/>
                <a:gd name="connsiteY38" fmla="*/ 6916 h 10012"/>
                <a:gd name="connsiteX39" fmla="*/ 10628 w 10700"/>
                <a:gd name="connsiteY39" fmla="*/ 9261 h 10012"/>
                <a:gd name="connsiteX40" fmla="*/ 10160 w 10700"/>
                <a:gd name="connsiteY40" fmla="*/ 9427 h 10012"/>
                <a:gd name="connsiteX41" fmla="*/ 9335 w 10700"/>
                <a:gd name="connsiteY41" fmla="*/ 9655 h 10012"/>
                <a:gd name="connsiteX42" fmla="*/ 9096 w 10700"/>
                <a:gd name="connsiteY42" fmla="*/ 9793 h 10012"/>
                <a:gd name="connsiteX43" fmla="*/ 8824 w 10700"/>
                <a:gd name="connsiteY43" fmla="*/ 9951 h 10012"/>
                <a:gd name="connsiteX44" fmla="*/ 8480 w 10700"/>
                <a:gd name="connsiteY44" fmla="*/ 10000 h 10012"/>
                <a:gd name="connsiteX0" fmla="*/ 8480 w 10700"/>
                <a:gd name="connsiteY0" fmla="*/ 10000 h 10012"/>
                <a:gd name="connsiteX1" fmla="*/ 7579 w 10700"/>
                <a:gd name="connsiteY1" fmla="*/ 9792 h 10012"/>
                <a:gd name="connsiteX2" fmla="*/ 6273 w 10700"/>
                <a:gd name="connsiteY2" fmla="*/ 9540 h 10012"/>
                <a:gd name="connsiteX3" fmla="*/ 5828 w 10700"/>
                <a:gd name="connsiteY3" fmla="*/ 9417 h 10012"/>
                <a:gd name="connsiteX4" fmla="*/ 4881 w 10700"/>
                <a:gd name="connsiteY4" fmla="*/ 8872 h 10012"/>
                <a:gd name="connsiteX5" fmla="*/ 4563 w 10700"/>
                <a:gd name="connsiteY5" fmla="*/ 8792 h 10012"/>
                <a:gd name="connsiteX6" fmla="*/ 3887 w 10700"/>
                <a:gd name="connsiteY6" fmla="*/ 8541 h 10012"/>
                <a:gd name="connsiteX7" fmla="*/ 3529 w 10700"/>
                <a:gd name="connsiteY7" fmla="*/ 8290 h 10012"/>
                <a:gd name="connsiteX8" fmla="*/ 3257 w 10700"/>
                <a:gd name="connsiteY8" fmla="*/ 8038 h 10012"/>
                <a:gd name="connsiteX9" fmla="*/ 2137 w 10700"/>
                <a:gd name="connsiteY9" fmla="*/ 6916 h 10012"/>
                <a:gd name="connsiteX10" fmla="*/ 1773 w 10700"/>
                <a:gd name="connsiteY10" fmla="*/ 6622 h 10012"/>
                <a:gd name="connsiteX11" fmla="*/ 1143 w 10700"/>
                <a:gd name="connsiteY11" fmla="*/ 5751 h 10012"/>
                <a:gd name="connsiteX12" fmla="*/ 831 w 10700"/>
                <a:gd name="connsiteY12" fmla="*/ 5168 h 10012"/>
                <a:gd name="connsiteX13" fmla="*/ 646 w 10700"/>
                <a:gd name="connsiteY13" fmla="*/ 4751 h 10012"/>
                <a:gd name="connsiteX14" fmla="*/ 421 w 10700"/>
                <a:gd name="connsiteY14" fmla="*/ 3666 h 10012"/>
                <a:gd name="connsiteX15" fmla="*/ 155 w 10700"/>
                <a:gd name="connsiteY15" fmla="*/ 3041 h 10012"/>
                <a:gd name="connsiteX16" fmla="*/ 63 w 10700"/>
                <a:gd name="connsiteY16" fmla="*/ 2790 h 10012"/>
                <a:gd name="connsiteX17" fmla="*/ 155 w 10700"/>
                <a:gd name="connsiteY17" fmla="*/ 1545 h 10012"/>
                <a:gd name="connsiteX18" fmla="*/ 421 w 10700"/>
                <a:gd name="connsiteY18" fmla="*/ 1165 h 10012"/>
                <a:gd name="connsiteX19" fmla="*/ 831 w 10700"/>
                <a:gd name="connsiteY19" fmla="*/ 791 h 10012"/>
                <a:gd name="connsiteX20" fmla="*/ 831 w 10700"/>
                <a:gd name="connsiteY20" fmla="*/ 791 h 10012"/>
                <a:gd name="connsiteX21" fmla="*/ 1276 w 10700"/>
                <a:gd name="connsiteY21" fmla="*/ 374 h 10012"/>
                <a:gd name="connsiteX22" fmla="*/ 1547 w 10700"/>
                <a:gd name="connsiteY22" fmla="*/ 294 h 10012"/>
                <a:gd name="connsiteX23" fmla="*/ 1819 w 10700"/>
                <a:gd name="connsiteY23" fmla="*/ 166 h 10012"/>
                <a:gd name="connsiteX24" fmla="*/ 2044 w 10700"/>
                <a:gd name="connsiteY24" fmla="*/ 128 h 10012"/>
                <a:gd name="connsiteX25" fmla="*/ 2402 w 10700"/>
                <a:gd name="connsiteY25" fmla="*/ 43 h 10012"/>
                <a:gd name="connsiteX26" fmla="*/ 2582 w 10700"/>
                <a:gd name="connsiteY26" fmla="*/ 0 h 10012"/>
                <a:gd name="connsiteX27" fmla="*/ 3575 w 10700"/>
                <a:gd name="connsiteY27" fmla="*/ 43 h 10012"/>
                <a:gd name="connsiteX28" fmla="*/ 3980 w 10700"/>
                <a:gd name="connsiteY28" fmla="*/ 166 h 10012"/>
                <a:gd name="connsiteX29" fmla="*/ 5239 w 10700"/>
                <a:gd name="connsiteY29" fmla="*/ 417 h 10012"/>
                <a:gd name="connsiteX30" fmla="*/ 5603 w 10700"/>
                <a:gd name="connsiteY30" fmla="*/ 502 h 10012"/>
                <a:gd name="connsiteX31" fmla="*/ 7625 w 10700"/>
                <a:gd name="connsiteY31" fmla="*/ 545 h 10012"/>
                <a:gd name="connsiteX32" fmla="*/ 8168 w 10700"/>
                <a:gd name="connsiteY32" fmla="*/ 919 h 10012"/>
                <a:gd name="connsiteX33" fmla="*/ 8884 w 10700"/>
                <a:gd name="connsiteY33" fmla="*/ 2084 h 10012"/>
                <a:gd name="connsiteX34" fmla="*/ 9023 w 10700"/>
                <a:gd name="connsiteY34" fmla="*/ 2790 h 10012"/>
                <a:gd name="connsiteX35" fmla="*/ 8930 w 10700"/>
                <a:gd name="connsiteY35" fmla="*/ 4083 h 10012"/>
                <a:gd name="connsiteX36" fmla="*/ 9294 w 10700"/>
                <a:gd name="connsiteY36" fmla="*/ 5414 h 10012"/>
                <a:gd name="connsiteX37" fmla="*/ 9560 w 10700"/>
                <a:gd name="connsiteY37" fmla="*/ 5794 h 10012"/>
                <a:gd name="connsiteX38" fmla="*/ 9785 w 10700"/>
                <a:gd name="connsiteY38" fmla="*/ 6916 h 10012"/>
                <a:gd name="connsiteX39" fmla="*/ 10628 w 10700"/>
                <a:gd name="connsiteY39" fmla="*/ 9261 h 10012"/>
                <a:gd name="connsiteX40" fmla="*/ 10160 w 10700"/>
                <a:gd name="connsiteY40" fmla="*/ 9427 h 10012"/>
                <a:gd name="connsiteX41" fmla="*/ 9579 w 10700"/>
                <a:gd name="connsiteY41" fmla="*/ 9655 h 10012"/>
                <a:gd name="connsiteX42" fmla="*/ 9096 w 10700"/>
                <a:gd name="connsiteY42" fmla="*/ 9793 h 10012"/>
                <a:gd name="connsiteX43" fmla="*/ 8824 w 10700"/>
                <a:gd name="connsiteY43" fmla="*/ 9951 h 10012"/>
                <a:gd name="connsiteX44" fmla="*/ 8480 w 10700"/>
                <a:gd name="connsiteY44" fmla="*/ 10000 h 1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0" h="10012">
                  <a:moveTo>
                    <a:pt x="8480" y="10000"/>
                  </a:moveTo>
                  <a:cubicBezTo>
                    <a:pt x="8151" y="9893"/>
                    <a:pt x="7925" y="9829"/>
                    <a:pt x="7579" y="9792"/>
                  </a:cubicBezTo>
                  <a:cubicBezTo>
                    <a:pt x="7151" y="9653"/>
                    <a:pt x="6724" y="9594"/>
                    <a:pt x="6273" y="9540"/>
                  </a:cubicBezTo>
                  <a:cubicBezTo>
                    <a:pt x="6123" y="9503"/>
                    <a:pt x="5978" y="9460"/>
                    <a:pt x="5828" y="9417"/>
                  </a:cubicBezTo>
                  <a:cubicBezTo>
                    <a:pt x="5522" y="9225"/>
                    <a:pt x="5210" y="9033"/>
                    <a:pt x="4881" y="8872"/>
                  </a:cubicBezTo>
                  <a:cubicBezTo>
                    <a:pt x="4777" y="8824"/>
                    <a:pt x="4673" y="8824"/>
                    <a:pt x="4563" y="8792"/>
                  </a:cubicBezTo>
                  <a:cubicBezTo>
                    <a:pt x="4332" y="8728"/>
                    <a:pt x="4095" y="8658"/>
                    <a:pt x="3887" y="8541"/>
                  </a:cubicBezTo>
                  <a:cubicBezTo>
                    <a:pt x="3772" y="8370"/>
                    <a:pt x="3685" y="8418"/>
                    <a:pt x="3529" y="8290"/>
                  </a:cubicBezTo>
                  <a:cubicBezTo>
                    <a:pt x="3431" y="8210"/>
                    <a:pt x="3350" y="8124"/>
                    <a:pt x="3257" y="8038"/>
                  </a:cubicBezTo>
                  <a:cubicBezTo>
                    <a:pt x="2870" y="7680"/>
                    <a:pt x="2553" y="7242"/>
                    <a:pt x="2137" y="6916"/>
                  </a:cubicBezTo>
                  <a:cubicBezTo>
                    <a:pt x="1981" y="6799"/>
                    <a:pt x="1963" y="6681"/>
                    <a:pt x="1773" y="6622"/>
                  </a:cubicBezTo>
                  <a:cubicBezTo>
                    <a:pt x="1559" y="6334"/>
                    <a:pt x="1339" y="6050"/>
                    <a:pt x="1143" y="5751"/>
                  </a:cubicBezTo>
                  <a:cubicBezTo>
                    <a:pt x="1022" y="5564"/>
                    <a:pt x="964" y="5355"/>
                    <a:pt x="831" y="5168"/>
                  </a:cubicBezTo>
                  <a:cubicBezTo>
                    <a:pt x="785" y="5008"/>
                    <a:pt x="692" y="4906"/>
                    <a:pt x="646" y="4751"/>
                  </a:cubicBezTo>
                  <a:cubicBezTo>
                    <a:pt x="542" y="4388"/>
                    <a:pt x="519" y="4025"/>
                    <a:pt x="421" y="3666"/>
                  </a:cubicBezTo>
                  <a:cubicBezTo>
                    <a:pt x="357" y="3437"/>
                    <a:pt x="253" y="3250"/>
                    <a:pt x="155" y="3041"/>
                  </a:cubicBezTo>
                  <a:cubicBezTo>
                    <a:pt x="115" y="2961"/>
                    <a:pt x="63" y="2790"/>
                    <a:pt x="63" y="2790"/>
                  </a:cubicBezTo>
                  <a:cubicBezTo>
                    <a:pt x="28" y="2400"/>
                    <a:pt x="-99" y="1887"/>
                    <a:pt x="155" y="1545"/>
                  </a:cubicBezTo>
                  <a:cubicBezTo>
                    <a:pt x="207" y="1374"/>
                    <a:pt x="288" y="1293"/>
                    <a:pt x="421" y="1165"/>
                  </a:cubicBezTo>
                  <a:lnTo>
                    <a:pt x="831" y="791"/>
                  </a:lnTo>
                  <a:lnTo>
                    <a:pt x="831" y="791"/>
                  </a:lnTo>
                  <a:cubicBezTo>
                    <a:pt x="947" y="647"/>
                    <a:pt x="1108" y="476"/>
                    <a:pt x="1276" y="374"/>
                  </a:cubicBezTo>
                  <a:cubicBezTo>
                    <a:pt x="1357" y="326"/>
                    <a:pt x="1461" y="331"/>
                    <a:pt x="1547" y="294"/>
                  </a:cubicBezTo>
                  <a:cubicBezTo>
                    <a:pt x="1744" y="203"/>
                    <a:pt x="1617" y="208"/>
                    <a:pt x="1819" y="166"/>
                  </a:cubicBezTo>
                  <a:cubicBezTo>
                    <a:pt x="1894" y="150"/>
                    <a:pt x="1969" y="144"/>
                    <a:pt x="2044" y="128"/>
                  </a:cubicBezTo>
                  <a:cubicBezTo>
                    <a:pt x="2166" y="102"/>
                    <a:pt x="2281" y="69"/>
                    <a:pt x="2402" y="43"/>
                  </a:cubicBezTo>
                  <a:cubicBezTo>
                    <a:pt x="2460" y="27"/>
                    <a:pt x="2582" y="0"/>
                    <a:pt x="2582" y="0"/>
                  </a:cubicBezTo>
                  <a:cubicBezTo>
                    <a:pt x="2911" y="16"/>
                    <a:pt x="3246" y="11"/>
                    <a:pt x="3575" y="43"/>
                  </a:cubicBezTo>
                  <a:cubicBezTo>
                    <a:pt x="3714" y="59"/>
                    <a:pt x="3847" y="128"/>
                    <a:pt x="3980" y="166"/>
                  </a:cubicBezTo>
                  <a:cubicBezTo>
                    <a:pt x="4396" y="283"/>
                    <a:pt x="4811" y="353"/>
                    <a:pt x="5239" y="417"/>
                  </a:cubicBezTo>
                  <a:cubicBezTo>
                    <a:pt x="5360" y="433"/>
                    <a:pt x="5476" y="497"/>
                    <a:pt x="5603" y="502"/>
                  </a:cubicBezTo>
                  <a:cubicBezTo>
                    <a:pt x="6279" y="529"/>
                    <a:pt x="6949" y="529"/>
                    <a:pt x="7625" y="545"/>
                  </a:cubicBezTo>
                  <a:cubicBezTo>
                    <a:pt x="7821" y="657"/>
                    <a:pt x="8018" y="759"/>
                    <a:pt x="8168" y="919"/>
                  </a:cubicBezTo>
                  <a:cubicBezTo>
                    <a:pt x="8480" y="1256"/>
                    <a:pt x="8595" y="1726"/>
                    <a:pt x="8884" y="2084"/>
                  </a:cubicBezTo>
                  <a:cubicBezTo>
                    <a:pt x="8936" y="2320"/>
                    <a:pt x="8959" y="2555"/>
                    <a:pt x="9023" y="2790"/>
                  </a:cubicBezTo>
                  <a:cubicBezTo>
                    <a:pt x="8977" y="3228"/>
                    <a:pt x="8930" y="3640"/>
                    <a:pt x="8930" y="4083"/>
                  </a:cubicBezTo>
                  <a:cubicBezTo>
                    <a:pt x="8930" y="4559"/>
                    <a:pt x="8809" y="5136"/>
                    <a:pt x="9294" y="5414"/>
                  </a:cubicBezTo>
                  <a:cubicBezTo>
                    <a:pt x="9381" y="5542"/>
                    <a:pt x="9474" y="5665"/>
                    <a:pt x="9560" y="5794"/>
                  </a:cubicBezTo>
                  <a:cubicBezTo>
                    <a:pt x="9618" y="6173"/>
                    <a:pt x="9728" y="6537"/>
                    <a:pt x="9785" y="6916"/>
                  </a:cubicBezTo>
                  <a:cubicBezTo>
                    <a:pt x="9768" y="7231"/>
                    <a:pt x="11009" y="9015"/>
                    <a:pt x="10628" y="9261"/>
                  </a:cubicBezTo>
                  <a:cubicBezTo>
                    <a:pt x="10535" y="9426"/>
                    <a:pt x="10299" y="9293"/>
                    <a:pt x="10160" y="9427"/>
                  </a:cubicBezTo>
                  <a:cubicBezTo>
                    <a:pt x="9905" y="9378"/>
                    <a:pt x="9729" y="9708"/>
                    <a:pt x="9579" y="9655"/>
                  </a:cubicBezTo>
                  <a:cubicBezTo>
                    <a:pt x="9429" y="9602"/>
                    <a:pt x="9161" y="9739"/>
                    <a:pt x="9096" y="9793"/>
                  </a:cubicBezTo>
                  <a:cubicBezTo>
                    <a:pt x="9032" y="9958"/>
                    <a:pt x="8986" y="9855"/>
                    <a:pt x="8824" y="9951"/>
                  </a:cubicBezTo>
                  <a:cubicBezTo>
                    <a:pt x="8755" y="10138"/>
                    <a:pt x="8480" y="9824"/>
                    <a:pt x="8480" y="10000"/>
                  </a:cubicBezTo>
                  <a:close/>
                </a:path>
              </a:pathLst>
            </a:custGeom>
            <a:noFill/>
            <a:ln w="76200" cmpd="sng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2" name="Line 32"/>
            <p:cNvSpPr>
              <a:spLocks noChangeShapeType="1"/>
            </p:cNvSpPr>
            <p:nvPr/>
          </p:nvSpPr>
          <p:spPr bwMode="auto">
            <a:xfrm flipH="1" flipV="1">
              <a:off x="3264" y="2016"/>
              <a:ext cx="816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3" name="Text Box 33"/>
            <p:cNvSpPr txBox="1">
              <a:spLocks noChangeArrowheads="1"/>
            </p:cNvSpPr>
            <p:nvPr/>
          </p:nvSpPr>
          <p:spPr bwMode="auto">
            <a:xfrm>
              <a:off x="4128" y="1970"/>
              <a:ext cx="925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</a:rPr>
                <a:t>River Basin</a:t>
              </a:r>
              <a:endParaRPr lang="en-US" sz="1400" b="1">
                <a:solidFill>
                  <a:srgbClr val="99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113341" y="1309689"/>
            <a:ext cx="5357816" cy="865187"/>
            <a:chOff x="3018" y="585"/>
            <a:chExt cx="3375" cy="545"/>
          </a:xfrm>
        </p:grpSpPr>
        <p:sp>
          <p:nvSpPr>
            <p:cNvPr id="117795" name="Text Box 35"/>
            <p:cNvSpPr txBox="1">
              <a:spLocks noChangeArrowheads="1"/>
            </p:cNvSpPr>
            <p:nvPr/>
          </p:nvSpPr>
          <p:spPr bwMode="auto">
            <a:xfrm>
              <a:off x="3782" y="585"/>
              <a:ext cx="261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</a:rPr>
                <a:t>Micro-Watershed/Micro-Catchment</a:t>
              </a:r>
            </a:p>
          </p:txBody>
        </p:sp>
        <p:sp>
          <p:nvSpPr>
            <p:cNvPr id="117796" name="Freeform 36"/>
            <p:cNvSpPr>
              <a:spLocks/>
            </p:cNvSpPr>
            <p:nvPr/>
          </p:nvSpPr>
          <p:spPr bwMode="auto">
            <a:xfrm>
              <a:off x="3018" y="1075"/>
              <a:ext cx="58" cy="55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22" y="53"/>
                </a:cxn>
                <a:cxn ang="0">
                  <a:pos x="50" y="49"/>
                </a:cxn>
                <a:cxn ang="0">
                  <a:pos x="58" y="25"/>
                </a:cxn>
                <a:cxn ang="0">
                  <a:pos x="2" y="5"/>
                </a:cxn>
              </a:cxnLst>
              <a:rect l="0" t="0" r="r" b="b"/>
              <a:pathLst>
                <a:path w="58" h="55">
                  <a:moveTo>
                    <a:pt x="2" y="5"/>
                  </a:moveTo>
                  <a:cubicBezTo>
                    <a:pt x="5" y="28"/>
                    <a:pt x="0" y="46"/>
                    <a:pt x="22" y="53"/>
                  </a:cubicBezTo>
                  <a:cubicBezTo>
                    <a:pt x="31" y="52"/>
                    <a:pt x="43" y="55"/>
                    <a:pt x="50" y="49"/>
                  </a:cubicBezTo>
                  <a:cubicBezTo>
                    <a:pt x="57" y="44"/>
                    <a:pt x="58" y="25"/>
                    <a:pt x="58" y="25"/>
                  </a:cubicBezTo>
                  <a:cubicBezTo>
                    <a:pt x="50" y="0"/>
                    <a:pt x="24" y="5"/>
                    <a:pt x="2" y="5"/>
                  </a:cubicBez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97" name="Line 37"/>
            <p:cNvSpPr>
              <a:spLocks noChangeShapeType="1"/>
            </p:cNvSpPr>
            <p:nvPr/>
          </p:nvSpPr>
          <p:spPr bwMode="auto">
            <a:xfrm flipH="1">
              <a:off x="3072" y="768"/>
              <a:ext cx="720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798" name="Text Box 38"/>
          <p:cNvSpPr txBox="1">
            <a:spLocks noChangeArrowheads="1"/>
          </p:cNvSpPr>
          <p:nvPr/>
        </p:nvSpPr>
        <p:spPr bwMode="auto">
          <a:xfrm>
            <a:off x="2124076" y="152400"/>
            <a:ext cx="77263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Scales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8674" y="4888232"/>
            <a:ext cx="32054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Transboundary Water Contexts: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River Basins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Lake/Inland Sea Basins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Groundwater Aquifers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Marine Areas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836575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217" y="0"/>
            <a:ext cx="10515600" cy="78867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Evolving Modern Data &amp; Tools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8545"/>
            <a:ext cx="577977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Data &amp; Tools</a:t>
            </a:r>
          </a:p>
          <a:p>
            <a:pPr lvl="1"/>
            <a:r>
              <a:rPr lang="en-US" dirty="0" smtClean="0"/>
              <a:t>Remote Sensing (esp. Satellites)</a:t>
            </a:r>
          </a:p>
          <a:p>
            <a:pPr lvl="1"/>
            <a:r>
              <a:rPr lang="en-US" dirty="0" smtClean="0"/>
              <a:t>Modern Monitoring Systems</a:t>
            </a:r>
          </a:p>
          <a:p>
            <a:pPr lvl="1"/>
            <a:r>
              <a:rPr lang="en-US" dirty="0" smtClean="0"/>
              <a:t>Crowdsourcing/</a:t>
            </a:r>
            <a:r>
              <a:rPr lang="en-US" dirty="0" err="1" smtClean="0"/>
              <a:t>Crowdsensing</a:t>
            </a:r>
            <a:endParaRPr lang="en-US" dirty="0" smtClean="0"/>
          </a:p>
          <a:p>
            <a:pPr lvl="1"/>
            <a:r>
              <a:rPr lang="en-US" dirty="0" smtClean="0"/>
              <a:t>Modern Data Services/APIs</a:t>
            </a:r>
          </a:p>
          <a:p>
            <a:pPr lvl="1"/>
            <a:r>
              <a:rPr lang="en-US" dirty="0" smtClean="0"/>
              <a:t>Big Data Analytics/Internet of Things</a:t>
            </a:r>
          </a:p>
          <a:p>
            <a:pPr lvl="1"/>
            <a:r>
              <a:rPr lang="en-US" dirty="0" smtClean="0"/>
              <a:t>Cloud Services (data and analysis)</a:t>
            </a:r>
          </a:p>
          <a:p>
            <a:pPr lvl="1"/>
            <a:r>
              <a:rPr lang="en-US" dirty="0" smtClean="0"/>
              <a:t>Free/Low-Cost Visualization &amp; Analytical Tools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Institutional</a:t>
            </a:r>
          </a:p>
          <a:p>
            <a:pPr lvl="1"/>
            <a:r>
              <a:rPr lang="en-US" dirty="0" smtClean="0"/>
              <a:t>Public-domain Open data</a:t>
            </a:r>
          </a:p>
          <a:p>
            <a:pPr lvl="1"/>
            <a:r>
              <a:rPr lang="en-US" dirty="0" smtClean="0"/>
              <a:t>Modern, networked Water Centers</a:t>
            </a:r>
          </a:p>
          <a:p>
            <a:pPr lvl="1"/>
            <a:r>
              <a:rPr lang="en-US" dirty="0" smtClean="0"/>
              <a:t>Learning global good practice</a:t>
            </a:r>
          </a:p>
          <a:p>
            <a:pPr lvl="1"/>
            <a:r>
              <a:rPr lang="en-US" dirty="0" smtClean="0"/>
              <a:t>Integrating non-conventional </a:t>
            </a:r>
            <a:r>
              <a:rPr lang="en-US" dirty="0"/>
              <a:t>s</a:t>
            </a:r>
            <a:r>
              <a:rPr lang="en-US" dirty="0" smtClean="0"/>
              <a:t>takeholders (Private Sector, Academia, CSOs, …)</a:t>
            </a:r>
            <a:endParaRPr lang="en-US" dirty="0"/>
          </a:p>
        </p:txBody>
      </p:sp>
      <p:pic>
        <p:nvPicPr>
          <p:cNvPr id="4" name="Picture 9" descr="gpm_concep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4217" y="300037"/>
            <a:ext cx="1825626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32483" y="1755775"/>
            <a:ext cx="1936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Innovations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764753" y="1755775"/>
            <a:ext cx="1785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Challenges</a:t>
            </a: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95160" y="2501582"/>
            <a:ext cx="4968088" cy="40052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How to address evolving challenges?</a:t>
            </a:r>
          </a:p>
          <a:p>
            <a:pPr lvl="1"/>
            <a:r>
              <a:rPr lang="en-US" dirty="0" smtClean="0"/>
              <a:t>Adequate monitoring systems</a:t>
            </a:r>
          </a:p>
          <a:p>
            <a:pPr lvl="1"/>
            <a:r>
              <a:rPr lang="en-US" dirty="0" smtClean="0"/>
              <a:t>Awareness of modern data, tools, and techniques</a:t>
            </a:r>
          </a:p>
          <a:p>
            <a:pPr lvl="1"/>
            <a:r>
              <a:rPr lang="en-US" dirty="0" smtClean="0"/>
              <a:t>Knowledge of good practices</a:t>
            </a:r>
          </a:p>
          <a:p>
            <a:pPr lvl="1"/>
            <a:r>
              <a:rPr lang="en-US" dirty="0" smtClean="0"/>
              <a:t>Institutional Arrangements and Capacity</a:t>
            </a:r>
          </a:p>
          <a:p>
            <a:pPr lvl="1"/>
            <a:r>
              <a:rPr lang="en-US" dirty="0" smtClean="0"/>
              <a:t>Openness of data, models, products (e.g. in public-domain)</a:t>
            </a:r>
          </a:p>
          <a:p>
            <a:pPr lvl="1"/>
            <a:r>
              <a:rPr lang="en-US" dirty="0" smtClean="0"/>
              <a:t>Mindsets</a:t>
            </a:r>
          </a:p>
        </p:txBody>
      </p:sp>
    </p:spTree>
    <p:extLst>
      <p:ext uri="{BB962C8B-B14F-4D97-AF65-F5344CB8AC3E}">
        <p14:creationId xmlns:p14="http://schemas.microsoft.com/office/powerpoint/2010/main" xmlns="" val="78892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038600" y="1341887"/>
            <a:ext cx="4419600" cy="1066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70C0"/>
                </a:solidFill>
              </a:rPr>
              <a:t>Earth Observation Data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(e.g. mostly global data and knowledge products 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on weather, land cover, floods, discharge, 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groundwater, etc. from NASA, ESA, NOAA, 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Regional and National Space Agencies, etc.)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040204"/>
              </a:clrFrom>
              <a:clrTo>
                <a:srgbClr val="0402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413384" y="1469894"/>
            <a:ext cx="914400" cy="889826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4035584" y="5609087"/>
            <a:ext cx="4443610" cy="1066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70C0"/>
                </a:solidFill>
              </a:rPr>
              <a:t>Global Spatial Datasets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(e.g. topography, historical climate, hydrology, climate 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change projections, land cover, snow, population, 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administrative areas, gridded GDP, and a range of other 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social, environmental, and economic indicators)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3170687"/>
            <a:ext cx="2895600" cy="15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70C0"/>
                </a:solidFill>
              </a:rPr>
              <a:t>Datasets from Regional and Local Institutions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(e.g. information on measured or computed detailed datasets on weather, flows, agriculture, generation, etc. from regional institutions, ministries, Universities, NGOs, private sector, etc.)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20000" y="3208787"/>
            <a:ext cx="3048000" cy="1485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70C0"/>
                </a:solidFill>
              </a:rPr>
              <a:t>Other Datasets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(e.g. from publications, model outputs, data rescue of legacy paper data, crowd-sourcing, research, surveys, etc.)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72400" y="5579374"/>
            <a:ext cx="706794" cy="112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601201" y="3251461"/>
            <a:ext cx="950715" cy="60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0888753" flipH="1">
            <a:off x="5376495" y="3365582"/>
            <a:ext cx="1289485" cy="128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C:\Users\wb64862\Desktop\Africa\Spatial Agents\MobleApp\3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21389520">
            <a:off x="5589208" y="3596839"/>
            <a:ext cx="889836" cy="74791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246370" y="3094487"/>
            <a:ext cx="165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“Spatial Agent”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5791200" y="2561087"/>
            <a:ext cx="381000" cy="5334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0800000">
            <a:off x="5791200" y="4847087"/>
            <a:ext cx="381000" cy="5334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6200000">
            <a:off x="4648200" y="3775713"/>
            <a:ext cx="381000" cy="5334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5400000" flipH="1">
            <a:off x="6934200" y="3780287"/>
            <a:ext cx="381000" cy="5334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39053" y="76201"/>
            <a:ext cx="775532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Data Access and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Visualization in the Public Domain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An Exciting New World Ahead!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5D78-9354-458D-8227-043A9E026DA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8054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525" y="9525"/>
            <a:ext cx="2109382" cy="5905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77374" y="9525"/>
            <a:ext cx="9924151" cy="6633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Spatial Agent App: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Amazing World of Spatial Data at Your Fingertips!</a:t>
            </a:r>
          </a:p>
          <a:p>
            <a:endParaRPr lang="en-US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8119" y="789856"/>
            <a:ext cx="6068243" cy="34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3446" y="425373"/>
            <a:ext cx="6178553" cy="430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C:\Users\wb64862\AppData\Local\Microsoft\Windows\Temporary Internet Files\Content.Outlook\WKVH9G4K\qrcode 32946233 (2)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4332" y="4597880"/>
            <a:ext cx="2538958" cy="21750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9525" y="5288340"/>
            <a:ext cx="954944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Download free from: </a:t>
            </a:r>
            <a:r>
              <a:rPr lang="en-US" sz="1600" dirty="0">
                <a:hlinkClick r:id="rId6"/>
              </a:rPr>
              <a:t>http://apps.worldbank.org</a:t>
            </a:r>
            <a:r>
              <a:rPr lang="en-US" sz="1600" dirty="0"/>
              <a:t> </a:t>
            </a:r>
          </a:p>
          <a:p>
            <a:r>
              <a:rPr lang="en-US" sz="1600" b="1" dirty="0" smtClean="0"/>
              <a:t>iOS </a:t>
            </a:r>
            <a:r>
              <a:rPr lang="en-US" sz="1600" b="1" dirty="0"/>
              <a:t>(iPad and iPhone): </a:t>
            </a:r>
            <a:r>
              <a:rPr lang="en-US" sz="1600" dirty="0"/>
              <a:t>search “Spatial Agent” on </a:t>
            </a:r>
            <a:r>
              <a:rPr lang="en-US" sz="1600" dirty="0" err="1"/>
              <a:t>Appstore</a:t>
            </a:r>
            <a:r>
              <a:rPr lang="en-US" sz="1600" dirty="0"/>
              <a:t> or from </a:t>
            </a:r>
            <a:r>
              <a:rPr lang="en-US" sz="1600" dirty="0" smtClean="0">
                <a:hlinkClick r:id="rId7"/>
              </a:rPr>
              <a:t>http</a:t>
            </a:r>
            <a:r>
              <a:rPr lang="en-US" sz="1600" dirty="0">
                <a:hlinkClick r:id="rId7"/>
              </a:rPr>
              <a:t>://</a:t>
            </a:r>
            <a:r>
              <a:rPr lang="en-US" sz="1600" dirty="0" smtClean="0">
                <a:hlinkClick r:id="rId7"/>
              </a:rPr>
              <a:t>apple.co/2eVu5xJ</a:t>
            </a:r>
            <a:r>
              <a:rPr lang="en-US" sz="1600" dirty="0" smtClean="0"/>
              <a:t>  </a:t>
            </a:r>
            <a:endParaRPr lang="en-US" sz="1600" dirty="0"/>
          </a:p>
          <a:p>
            <a:r>
              <a:rPr lang="en-US" sz="1600" b="1" dirty="0"/>
              <a:t>Android</a:t>
            </a:r>
            <a:r>
              <a:rPr lang="en-US" sz="1600" dirty="0"/>
              <a:t> </a:t>
            </a:r>
            <a:r>
              <a:rPr lang="en-US" sz="1600" dirty="0" smtClean="0"/>
              <a:t>(older version on Google </a:t>
            </a:r>
            <a:r>
              <a:rPr lang="en-US" sz="1600" dirty="0" err="1" smtClean="0"/>
              <a:t>Playstore</a:t>
            </a:r>
            <a:r>
              <a:rPr lang="en-US" sz="1600" dirty="0"/>
              <a:t>)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new beta version </a:t>
            </a:r>
            <a:r>
              <a:rPr lang="en-US" sz="1600" dirty="0" smtClean="0"/>
              <a:t>at</a:t>
            </a:r>
            <a:r>
              <a:rPr lang="en-US" sz="1600" b="1" dirty="0" smtClean="0"/>
              <a:t>: </a:t>
            </a:r>
            <a:r>
              <a:rPr lang="en-US" sz="1600" u="sng" dirty="0" smtClean="0">
                <a:hlinkClick r:id="rId8"/>
              </a:rPr>
              <a:t>http</a:t>
            </a:r>
            <a:r>
              <a:rPr lang="en-US" sz="1600" u="sng" dirty="0">
                <a:hlinkClick r:id="rId8"/>
              </a:rPr>
              <a:t>://</a:t>
            </a:r>
            <a:r>
              <a:rPr lang="en-US" sz="1600" u="sng" dirty="0" smtClean="0">
                <a:hlinkClick r:id="rId8"/>
              </a:rPr>
              <a:t>bit.ly/2e24N2d</a:t>
            </a:r>
            <a:r>
              <a:rPr lang="en-US" sz="1600" u="sng" dirty="0" smtClean="0"/>
              <a:t> </a:t>
            </a:r>
          </a:p>
          <a:p>
            <a:endParaRPr lang="en-US" sz="1600" u="sng" dirty="0"/>
          </a:p>
          <a:p>
            <a:r>
              <a:rPr lang="en-US" sz="1600" dirty="0" smtClean="0"/>
              <a:t>Do try out the App and send us your suggestions for improvement (e.g. more data services or functionality) at: </a:t>
            </a:r>
          </a:p>
          <a:p>
            <a:r>
              <a:rPr lang="en-US" sz="1600" dirty="0" smtClean="0">
                <a:hlinkClick r:id="rId9"/>
              </a:rPr>
              <a:t>spatialagent@worldbank.org</a:t>
            </a:r>
            <a:r>
              <a:rPr lang="en-US" sz="1600" dirty="0" smtClean="0"/>
              <a:t> or </a:t>
            </a:r>
            <a:r>
              <a:rPr lang="en-US" sz="1600" dirty="0" smtClean="0">
                <a:hlinkClick r:id="rId10"/>
              </a:rPr>
              <a:t>harsh@worldbank.org</a:t>
            </a:r>
            <a:r>
              <a:rPr lang="en-US" sz="160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5" y="4351961"/>
            <a:ext cx="9446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 thousands of data layers from over 400 data services</a:t>
            </a:r>
          </a:p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 facilitation in iOS (English, Spanish, French, Russian, Chinese, Arabic, Bahasa Indonesia)</a:t>
            </a:r>
          </a:p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 updates with exciting new features!  Web versions coming soon!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560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20000">
        <p15:prstTrans prst="origami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95995f7f-949a-49b3-bde8-c5d1741d8d5e@pro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265" y="1780802"/>
            <a:ext cx="4880276" cy="364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69722" y="2834917"/>
            <a:ext cx="38297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Data Layers: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Country</a:t>
            </a:r>
            <a:r>
              <a:rPr lang="en-US" sz="1600" dirty="0" smtClean="0"/>
              <a:t> (national-level global data)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Sub-National</a:t>
            </a:r>
            <a:r>
              <a:rPr lang="en-US" sz="1600" dirty="0" smtClean="0"/>
              <a:t> (finer-resolution global data)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Trade</a:t>
            </a:r>
            <a:r>
              <a:rPr lang="en-US" sz="1600" dirty="0" smtClean="0"/>
              <a:t> (country-level global trade data)</a:t>
            </a:r>
          </a:p>
          <a:p>
            <a:pPr marL="292100" lvl="1" indent="-114300">
              <a:buFont typeface="Arial" panose="020B0604020202020204" pitchFamily="34" charset="0"/>
              <a:buChar char="•"/>
            </a:pPr>
            <a:r>
              <a:rPr lang="en-US" sz="1600" dirty="0" smtClean="0"/>
              <a:t>“Trade Data at a Glance” and select country for import/export </a:t>
            </a:r>
            <a:r>
              <a:rPr lang="en-US" sz="1600" dirty="0" err="1" smtClean="0"/>
              <a:t>treemaps</a:t>
            </a:r>
            <a:r>
              <a:rPr lang="en-US" sz="1600" dirty="0" smtClean="0"/>
              <a:t>)</a:t>
            </a:r>
          </a:p>
          <a:p>
            <a:pPr marL="292100" lvl="1" indent="-114300">
              <a:buFont typeface="Arial" panose="020B0604020202020204" pitchFamily="34" charset="0"/>
              <a:buChar char="•"/>
            </a:pPr>
            <a:r>
              <a:rPr lang="en-US" sz="1600" dirty="0" smtClean="0"/>
              <a:t>Commodity and country for </a:t>
            </a:r>
            <a:r>
              <a:rPr lang="en-US" sz="1600" dirty="0" err="1" smtClean="0"/>
              <a:t>timeseries</a:t>
            </a:r>
            <a:r>
              <a:rPr lang="en-US" sz="1600" dirty="0" smtClean="0"/>
              <a:t> graph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Showcase</a:t>
            </a:r>
            <a:r>
              <a:rPr lang="en-US" sz="1600" dirty="0" smtClean="0"/>
              <a:t> (non-global data for selected areas – e.g. region, country, basin, city)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830502" y="5594486"/>
            <a:ext cx="3311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Boundary Overlays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Countries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Basins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Regions </a:t>
            </a:r>
            <a:r>
              <a:rPr lang="en-US" sz="1600" i="1" dirty="0" smtClean="0"/>
              <a:t>(major basins by region)</a:t>
            </a:r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252419" y="5505827"/>
            <a:ext cx="323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Base Layers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A number of base layers on which data is displayed </a:t>
            </a:r>
            <a:r>
              <a:rPr lang="en-US" sz="1600" i="1" dirty="0" smtClean="0"/>
              <a:t>(e.g. street map, world imagery – the types vary by projection of selected data)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450768" y="55520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Zoom out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Zooms out to full global extent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-1" y="4498304"/>
            <a:ext cx="3410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Visualization Categories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Maps </a:t>
            </a:r>
            <a:r>
              <a:rPr lang="en-US" sz="1600" i="1" dirty="0" smtClean="0"/>
              <a:t>(maps for most data)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Climate</a:t>
            </a:r>
            <a:r>
              <a:rPr lang="en-US" sz="1600" i="1" dirty="0" smtClean="0"/>
              <a:t> (comparison of climate change model projections)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Indicators </a:t>
            </a:r>
            <a:r>
              <a:rPr lang="en-US" sz="1600" i="1" dirty="0" smtClean="0"/>
              <a:t>(country-level data graphs)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Projects </a:t>
            </a:r>
            <a:r>
              <a:rPr lang="en-US" sz="1600" i="1" dirty="0" smtClean="0"/>
              <a:t>(world bank project mapping and project website links)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Also coming soon: </a:t>
            </a:r>
            <a:r>
              <a:rPr lang="en-US" sz="1600" i="1" dirty="0" smtClean="0"/>
              <a:t>GEF Projects, Google Earth Engine &amp; other analyses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51865" y="457363"/>
            <a:ext cx="1962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Time Series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Time Reference of time-series spatial data </a:t>
            </a:r>
            <a:r>
              <a:rPr lang="en-US" sz="1600" i="1" dirty="0" smtClean="0"/>
              <a:t>(e.g. dates, years)</a:t>
            </a: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227296" y="457363"/>
            <a:ext cx="1962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Sub-Layers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Sub-categorization of data layers where available</a:t>
            </a:r>
            <a:endParaRPr lang="en-US" sz="16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51865" y="2071239"/>
            <a:ext cx="2563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“i” Information 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Basic Metadata about selected data service </a:t>
            </a:r>
            <a:r>
              <a:rPr lang="en-US" sz="1600" i="1" dirty="0" smtClean="0"/>
              <a:t>(usually includes data service location and links to additional metadata)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51865" y="3886149"/>
            <a:ext cx="244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Source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Source of Data Service</a:t>
            </a:r>
            <a:endParaRPr lang="en-US" sz="16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190027" y="455135"/>
            <a:ext cx="171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Title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Title of selected data service</a:t>
            </a:r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902223" y="452536"/>
            <a:ext cx="2187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About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About Spatial Agent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Multi-media Tutorial </a:t>
            </a:r>
            <a:r>
              <a:rPr lang="en-US" sz="1600" i="1" dirty="0" smtClean="0"/>
              <a:t>(coming soon)</a:t>
            </a: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9937159" y="459183"/>
            <a:ext cx="2187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Bookmark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Add (or manage) bookmarks for selected data service</a:t>
            </a:r>
            <a:endParaRPr lang="en-US" sz="1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206766" y="1927720"/>
            <a:ext cx="2713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Transparency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Select level of transparency of data atop base layer</a:t>
            </a:r>
            <a:endParaRPr lang="en-US" sz="16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8217500" y="459183"/>
            <a:ext cx="1712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Send To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Send to Mail or Social Media</a:t>
            </a:r>
          </a:p>
          <a:p>
            <a:pPr marL="114300" indent="-1079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Feedback</a:t>
            </a:r>
            <a:endParaRPr lang="en-US" sz="1600" dirty="0" smtClean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385465" y="3505363"/>
            <a:ext cx="1981200" cy="1323634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385465" y="4262536"/>
            <a:ext cx="685802" cy="601492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214596" y="4719736"/>
            <a:ext cx="922473" cy="603933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472066" y="5295900"/>
            <a:ext cx="2411334" cy="419100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995565" y="5375038"/>
            <a:ext cx="190500" cy="438897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05135" y="5375038"/>
            <a:ext cx="1354773" cy="354507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719465" y="2425919"/>
            <a:ext cx="609600" cy="2519518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852120" y="1286132"/>
            <a:ext cx="2229545" cy="699915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7852120" y="3098800"/>
            <a:ext cx="631480" cy="2200040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589025" y="1433959"/>
            <a:ext cx="740040" cy="477983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4" idx="2"/>
          </p:cNvCxnSpPr>
          <p:nvPr/>
        </p:nvCxnSpPr>
        <p:spPr>
          <a:xfrm flipH="1" flipV="1">
            <a:off x="6996156" y="1529754"/>
            <a:ext cx="280684" cy="371882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4893370" y="1286132"/>
            <a:ext cx="281115" cy="785107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10" idx="2"/>
          </p:cNvCxnSpPr>
          <p:nvPr/>
        </p:nvCxnSpPr>
        <p:spPr>
          <a:xfrm flipH="1" flipV="1">
            <a:off x="3208662" y="1534581"/>
            <a:ext cx="224749" cy="367055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1249594" y="1615991"/>
            <a:ext cx="1887474" cy="352506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7" name="TextBox 4126"/>
          <p:cNvSpPr txBox="1"/>
          <p:nvPr/>
        </p:nvSpPr>
        <p:spPr>
          <a:xfrm>
            <a:off x="2762862" y="-27245"/>
            <a:ext cx="6394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Agent App Interaction At-a-Glance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83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96975"/>
            <a:ext cx="33528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25780" y="1613167"/>
            <a:ext cx="4144963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dirty="0" smtClean="0">
                <a:solidFill>
                  <a:srgbClr val="142C73"/>
                </a:solidFill>
              </a:rPr>
              <a:t>Thanks!</a:t>
            </a:r>
            <a:endParaRPr lang="en-US" sz="8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2" descr="C:\Users\wb64862\AppData\Local\Microsoft\Windows\Temporary Internet Files\Content.IE5\13C8K3P2\MM900173982[1]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289" y="1863090"/>
            <a:ext cx="834039" cy="61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intresources.worldbank.org/INTGSDGRAPHICSMAPDESIGN/Resources/WBG_Horizontal-RGB-web_300x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9070" y="5077877"/>
            <a:ext cx="3720198" cy="73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" y="3822492"/>
            <a:ext cx="29722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Dr. Nagaraja Rao Harshadeep</a:t>
            </a:r>
          </a:p>
          <a:p>
            <a:r>
              <a:rPr lang="en-US" dirty="0" smtClean="0"/>
              <a:t>Global Lead (Watersheds)</a:t>
            </a:r>
          </a:p>
          <a:p>
            <a:r>
              <a:rPr lang="en-US" dirty="0" smtClean="0"/>
              <a:t>The World Bank</a:t>
            </a:r>
          </a:p>
          <a:p>
            <a:r>
              <a:rPr lang="en-US" dirty="0" smtClean="0"/>
              <a:t>1818 H St NW</a:t>
            </a:r>
          </a:p>
          <a:p>
            <a:r>
              <a:rPr lang="en-US" dirty="0" smtClean="0"/>
              <a:t>Washington DC 20433</a:t>
            </a:r>
          </a:p>
          <a:p>
            <a:r>
              <a:rPr lang="en-US" dirty="0" smtClean="0">
                <a:hlinkClick r:id="rId5"/>
              </a:rPr>
              <a:t>harsh@worldbank.org</a:t>
            </a:r>
            <a:r>
              <a:rPr lang="en-US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" y="6445770"/>
            <a:ext cx="5269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Download the </a:t>
            </a:r>
            <a:r>
              <a:rPr lang="en-US" sz="1200" b="1" dirty="0" smtClean="0"/>
              <a:t>Spatial Agent App </a:t>
            </a:r>
            <a:r>
              <a:rPr lang="en-US" sz="1200" dirty="0" smtClean="0"/>
              <a:t>(iOS and Android) at: </a:t>
            </a:r>
            <a:r>
              <a:rPr lang="en-US" sz="1200" dirty="0" smtClean="0">
                <a:hlinkClick r:id="rId6"/>
              </a:rPr>
              <a:t>http://apps.worldbank.org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354387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97927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What’s Broken?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323" y="2320290"/>
            <a:ext cx="5485353" cy="35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8512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DSCN244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6264" y="4364038"/>
            <a:ext cx="5087937" cy="24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9795" name="Picture 3" descr="DSCN246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9649" y="2441575"/>
            <a:ext cx="2401501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9796" name="Picture 4" descr="DSCN000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13"/>
          <a:stretch>
            <a:fillRect/>
          </a:stretch>
        </p:blipFill>
        <p:spPr bwMode="auto">
          <a:xfrm>
            <a:off x="411763" y="4162425"/>
            <a:ext cx="1893888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9797" name="Picture 5" descr="DSCN000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8300" y="3027362"/>
            <a:ext cx="23622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9798" name="Picture 6" descr="DSCN246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7800" y="48006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9799" name="Picture 7" descr="DSCN002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1505" y="282575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9800" name="Picture 8" descr="j0241001[1]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963" y="2819399"/>
            <a:ext cx="124618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9801" name="Picture 9" descr="HM00294_[1]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1243" y="3051174"/>
            <a:ext cx="1077913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980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60020" y="914400"/>
            <a:ext cx="5280980" cy="4114800"/>
          </a:xfrm>
        </p:spPr>
        <p:txBody>
          <a:bodyPr/>
          <a:lstStyle/>
          <a:p>
            <a:pPr marL="165100" indent="-165100"/>
            <a:r>
              <a:rPr lang="en-US" altLang="en-US" sz="2000" b="1" dirty="0"/>
              <a:t>Data coverage and quality</a:t>
            </a:r>
          </a:p>
          <a:p>
            <a:pPr marL="165100" indent="-165100"/>
            <a:r>
              <a:rPr lang="en-US" altLang="en-US" sz="2000" b="1" dirty="0"/>
              <a:t>Meaningful use of modern information and analytical tools</a:t>
            </a:r>
          </a:p>
          <a:p>
            <a:pPr marL="165100" indent="-165100"/>
            <a:r>
              <a:rPr lang="en-US" altLang="en-US" sz="2000" b="1" dirty="0"/>
              <a:t>Public access to data, tools, and knowledge products</a:t>
            </a:r>
          </a:p>
        </p:txBody>
      </p:sp>
      <p:sp>
        <p:nvSpPr>
          <p:cNvPr id="289803" name="Rectangle 11"/>
          <p:cNvSpPr>
            <a:spLocks noGrp="1" noChangeArrowheads="1"/>
          </p:cNvSpPr>
          <p:nvPr>
            <p:ph type="title"/>
          </p:nvPr>
        </p:nvSpPr>
        <p:spPr>
          <a:xfrm>
            <a:off x="156210" y="-165100"/>
            <a:ext cx="8229600" cy="1384300"/>
          </a:xfrm>
        </p:spPr>
        <p:txBody>
          <a:bodyPr>
            <a:noAutofit/>
          </a:bodyPr>
          <a:lstStyle/>
          <a:p>
            <a:r>
              <a:rPr lang="en-US" altLang="en-US" sz="3600" b="1" dirty="0" smtClean="0">
                <a:solidFill>
                  <a:srgbClr val="C00000"/>
                </a:solidFill>
              </a:rPr>
              <a:t>Challenges: Information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12" name="Picture 6" descr="http://static.fjcdn.com/gifs/Broken+glass+very+slow+shot_e31037_4889366.gif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0338" y="249555"/>
            <a:ext cx="3147218" cy="201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6425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email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7127" y="2666902"/>
            <a:ext cx="2503801" cy="157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1" name="Picture 3" descr="DSCN423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8516" y="4364038"/>
            <a:ext cx="3121025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3892" name="Picture 4" descr="grou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0415" y="5073650"/>
            <a:ext cx="4419600" cy="16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7630" y="1038225"/>
            <a:ext cx="7867650" cy="3741738"/>
          </a:xfrm>
          <a:noFill/>
          <a:ln/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Vision of </a:t>
            </a:r>
            <a:r>
              <a:rPr lang="en-US" sz="2400" dirty="0" err="1"/>
              <a:t>Hydromet</a:t>
            </a:r>
            <a:r>
              <a:rPr lang="en-US" sz="2400" dirty="0"/>
              <a:t> and analytical </a:t>
            </a:r>
            <a:r>
              <a:rPr lang="en-US" sz="2400" b="1" i="1" dirty="0"/>
              <a:t>Services</a:t>
            </a:r>
            <a:r>
              <a:rPr lang="en-US" sz="2400" dirty="0"/>
              <a:t> needed (rather than just starting from equipment and models)</a:t>
            </a:r>
          </a:p>
          <a:p>
            <a:r>
              <a:rPr lang="en-US" altLang="en-US" sz="2400" b="1" dirty="0" smtClean="0"/>
              <a:t>Limited technical and managerial capacity </a:t>
            </a:r>
            <a:r>
              <a:rPr lang="en-US" altLang="en-US" sz="2400" b="1" dirty="0"/>
              <a:t>for </a:t>
            </a:r>
            <a:r>
              <a:rPr lang="en-US" altLang="en-US" sz="2400" b="1" dirty="0" smtClean="0"/>
              <a:t>modern water resources data and analytical </a:t>
            </a:r>
            <a:r>
              <a:rPr lang="en-US" altLang="en-US" sz="2400" b="1" dirty="0"/>
              <a:t>knowledge tools </a:t>
            </a:r>
            <a:r>
              <a:rPr lang="en-US" altLang="en-US" sz="2400" dirty="0"/>
              <a:t>(e.g. in Government, Academia, </a:t>
            </a:r>
            <a:r>
              <a:rPr lang="en-US" altLang="en-US" sz="2400" dirty="0" smtClean="0"/>
              <a:t>Private Sector, </a:t>
            </a:r>
            <a:r>
              <a:rPr lang="en-US" altLang="en-US" sz="2400" dirty="0"/>
              <a:t>General </a:t>
            </a:r>
            <a:r>
              <a:rPr lang="en-US" altLang="en-US" sz="2400" dirty="0" smtClean="0"/>
              <a:t>Public; access to global expertise)</a:t>
            </a:r>
            <a:endParaRPr lang="en-US" altLang="en-US" sz="2400" dirty="0"/>
          </a:p>
          <a:p>
            <a:r>
              <a:rPr lang="en-US" altLang="en-US" sz="2400" b="1" dirty="0"/>
              <a:t>Institutional </a:t>
            </a:r>
            <a:r>
              <a:rPr lang="en-US" altLang="en-US" sz="2400" b="1" dirty="0" smtClean="0"/>
              <a:t>coordination and collaboration </a:t>
            </a:r>
            <a:r>
              <a:rPr lang="en-US" altLang="en-US" sz="2400" dirty="0"/>
              <a:t>(across spatial and sectoral boundaries</a:t>
            </a:r>
            <a:r>
              <a:rPr lang="en-US" altLang="en-US" sz="2400" dirty="0" smtClean="0"/>
              <a:t>)</a:t>
            </a:r>
            <a:endParaRPr lang="en-US" altLang="en-US" sz="2400" b="1" dirty="0"/>
          </a:p>
          <a:p>
            <a:r>
              <a:rPr lang="en-US" altLang="en-US" sz="2400" b="1" dirty="0" smtClean="0"/>
              <a:t>Meaningful stakeholder participation</a:t>
            </a:r>
          </a:p>
          <a:p>
            <a:r>
              <a:rPr lang="en-US" altLang="en-US" sz="2400" b="1" dirty="0" smtClean="0"/>
              <a:t>Sustainability Focus</a:t>
            </a:r>
            <a:endParaRPr lang="en-US" altLang="en-US" sz="2400" b="1" dirty="0"/>
          </a:p>
          <a:p>
            <a:r>
              <a:rPr lang="en-US" altLang="en-US" sz="2400" b="1" dirty="0"/>
              <a:t>Effective </a:t>
            </a:r>
            <a:r>
              <a:rPr lang="en-US" altLang="en-US" sz="2400" b="1" dirty="0" smtClean="0"/>
              <a:t>leadership at all levels - sometimes </a:t>
            </a:r>
            <a:r>
              <a:rPr lang="en-US" altLang="en-US" sz="2400" b="1" dirty="0"/>
              <a:t>a culture of “data-free analysis” and “analysis-free decision-making”</a:t>
            </a:r>
          </a:p>
          <a:p>
            <a:endParaRPr lang="en-US" altLang="en-US" sz="2400" b="1" dirty="0"/>
          </a:p>
        </p:txBody>
      </p:sp>
      <p:pic>
        <p:nvPicPr>
          <p:cNvPr id="293897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6207" y="1415608"/>
            <a:ext cx="1985640" cy="11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9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39" y="5073650"/>
            <a:ext cx="2570321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87630" y="0"/>
            <a:ext cx="8229600" cy="1038225"/>
          </a:xfrm>
        </p:spPr>
        <p:txBody>
          <a:bodyPr>
            <a:noAutofit/>
          </a:bodyPr>
          <a:lstStyle/>
          <a:p>
            <a:r>
              <a:rPr lang="en-US" altLang="en-US" sz="3600" b="1" dirty="0" smtClean="0">
                <a:solidFill>
                  <a:srgbClr val="C00000"/>
                </a:solidFill>
              </a:rPr>
              <a:t>Challenges: Institutions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10" name="Picture 6" descr="http://static.fjcdn.com/gifs/Broken+glass+very+slow+shot_e31037_4889366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8380" y="1"/>
            <a:ext cx="2293619" cy="146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8968019" y="1467917"/>
            <a:ext cx="1860722" cy="11082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7"/>
            <a:endCxn id="12" idx="3"/>
          </p:cNvCxnSpPr>
          <p:nvPr/>
        </p:nvCxnSpPr>
        <p:spPr>
          <a:xfrm flipH="1">
            <a:off x="9240515" y="1630211"/>
            <a:ext cx="1315730" cy="7836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88739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3" name="Picture 3" descr="DSCN245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81344"/>
            <a:ext cx="5410200" cy="40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1844" name="Rectangle 4"/>
          <p:cNvSpPr>
            <a:spLocks noChangeArrowheads="1"/>
          </p:cNvSpPr>
          <p:nvPr/>
        </p:nvSpPr>
        <p:spPr bwMode="auto">
          <a:xfrm>
            <a:off x="165970" y="835882"/>
            <a:ext cx="8763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Font typeface="Tahoma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Font typeface="Tahoma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marL="165100" indent="-165100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/>
              </a:rPr>
              <a:t>Inadequate </a:t>
            </a:r>
            <a:r>
              <a:rPr lang="en-US" altLang="en-US" sz="2000" b="1" dirty="0" smtClean="0">
                <a:effectLst/>
              </a:rPr>
              <a:t>monitoring, forecasting, and analysis </a:t>
            </a:r>
            <a:r>
              <a:rPr lang="en-US" altLang="en-US" sz="2000" dirty="0">
                <a:effectLst/>
              </a:rPr>
              <a:t>systems</a:t>
            </a:r>
          </a:p>
          <a:p>
            <a:pPr marL="165100" indent="-165100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/>
              </a:rPr>
              <a:t>Poor </a:t>
            </a:r>
            <a:r>
              <a:rPr lang="en-US" altLang="en-US" sz="2000" b="1" dirty="0">
                <a:effectLst/>
              </a:rPr>
              <a:t>office infrastructure and equipment</a:t>
            </a:r>
          </a:p>
          <a:p>
            <a:pPr marL="165100" indent="-165100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/>
              </a:rPr>
              <a:t>Huge </a:t>
            </a:r>
            <a:r>
              <a:rPr lang="en-US" altLang="en-US" sz="2000" b="1" dirty="0">
                <a:effectLst/>
              </a:rPr>
              <a:t>infrastructure deficit </a:t>
            </a:r>
            <a:r>
              <a:rPr lang="en-US" altLang="en-US" sz="2000" dirty="0">
                <a:effectLst/>
              </a:rPr>
              <a:t>(power, transport, agriculture, sustainable land management…)</a:t>
            </a:r>
          </a:p>
          <a:p>
            <a:pPr marL="165100" indent="-1651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effectLst/>
              </a:rPr>
              <a:t>Investment planning &amp; operational </a:t>
            </a:r>
            <a:r>
              <a:rPr lang="en-US" altLang="en-US" sz="2000" b="1" dirty="0" smtClean="0">
                <a:effectLst/>
              </a:rPr>
              <a:t>coordination</a:t>
            </a:r>
            <a:endParaRPr lang="en-US" altLang="en-US" sz="2000" b="1" dirty="0">
              <a:effectLst/>
            </a:endParaRPr>
          </a:p>
        </p:txBody>
      </p:sp>
      <p:sp>
        <p:nvSpPr>
          <p:cNvPr id="10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-25399"/>
            <a:ext cx="8229600" cy="965200"/>
          </a:xfrm>
        </p:spPr>
        <p:txBody>
          <a:bodyPr>
            <a:noAutofit/>
          </a:bodyPr>
          <a:lstStyle/>
          <a:p>
            <a:r>
              <a:rPr lang="en-US" altLang="en-US" sz="3600" b="1" dirty="0" smtClean="0">
                <a:solidFill>
                  <a:srgbClr val="C00000"/>
                </a:solidFill>
              </a:rPr>
              <a:t>Challenges: Investments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098864"/>
            <a:ext cx="2825262" cy="378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http://static.fjcdn.com/gifs/Broken+glass+very+slow+shot_e31037_4889366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0338" y="249555"/>
            <a:ext cx="3147218" cy="201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8487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015216" cy="96621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Modernizing Approaches to Address these Challenges…</a:t>
            </a:r>
            <a:br>
              <a:rPr lang="en-US" sz="3200" b="1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rgbClr val="C00000"/>
                </a:solidFill>
              </a:rPr>
              <a:t>The 3 Is…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1821371431"/>
              </p:ext>
            </p:extLst>
          </p:nvPr>
        </p:nvGraphicFramePr>
        <p:xfrm>
          <a:off x="4925068" y="37475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C:\Users\wb64862\AppData\Local\Microsoft\Windows\Temporary Internet Files\Content.IE5\WTE98HOE\MC900367816[1].wm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22502" y="2540450"/>
            <a:ext cx="2813305" cy="280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email"/>
          <a:srcRect/>
          <a:stretch/>
        </p:blipFill>
        <p:spPr>
          <a:xfrm>
            <a:off x="6558455" y="2915205"/>
            <a:ext cx="2908133" cy="29642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18238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39" y="0"/>
            <a:ext cx="8207161" cy="1143000"/>
          </a:xfrm>
        </p:spPr>
        <p:txBody>
          <a:bodyPr>
            <a:normAutofit/>
          </a:bodyPr>
          <a:lstStyle/>
          <a:p>
            <a:pPr marL="58738"/>
            <a:r>
              <a:rPr lang="en-US" sz="3600" b="1" dirty="0">
                <a:solidFill>
                  <a:srgbClr val="0070C0"/>
                </a:solidFill>
              </a:rPr>
              <a:t>I</a:t>
            </a:r>
            <a:r>
              <a:rPr lang="en-US" sz="3600" b="1" dirty="0">
                <a:solidFill>
                  <a:srgbClr val="C00000"/>
                </a:solidFill>
              </a:rPr>
              <a:t>nformation &amp; Analysis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748" y="2022950"/>
            <a:ext cx="3509211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82" t="3125" r="16243" b="6250"/>
          <a:stretch/>
        </p:blipFill>
        <p:spPr bwMode="auto">
          <a:xfrm rot="16200000">
            <a:off x="10282041" y="5074600"/>
            <a:ext cx="1219201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wb64862\Box Sync\EAP\Indonesia\Maps\IMG_575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0834" y="5700759"/>
            <a:ext cx="1737104" cy="100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anamair_270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91993" y="3790"/>
            <a:ext cx="1547100" cy="10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77169" y="5167715"/>
            <a:ext cx="1867784" cy="137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5061" y="249596"/>
            <a:ext cx="1161480" cy="18778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1530" y="4913208"/>
            <a:ext cx="2481838" cy="194479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501547" y="4698972"/>
            <a:ext cx="2146810" cy="217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77892" y="4948880"/>
            <a:ext cx="2654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0835061" y="2177539"/>
            <a:ext cx="1144056" cy="152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9685715" y="3752190"/>
            <a:ext cx="2427342" cy="1752279"/>
          </a:xfrm>
          <a:prstGeom prst="rect">
            <a:avLst/>
          </a:prstGeom>
        </p:spPr>
      </p:pic>
      <p:pic>
        <p:nvPicPr>
          <p:cNvPr id="16" name="Picture 7" descr="H:\Lake victoria soil loss\presentations\Soil_loss_wat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14054" y="1393"/>
            <a:ext cx="1878421" cy="1336481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030532" y="980484"/>
            <a:ext cx="1718340" cy="103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39" y="857249"/>
            <a:ext cx="768857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Resource Information Base </a:t>
            </a:r>
            <a:r>
              <a:rPr lang="en-US" dirty="0"/>
              <a:t>(</a:t>
            </a:r>
            <a:r>
              <a:rPr lang="en-US" dirty="0" smtClean="0"/>
              <a:t>standards; harmonization; data rescue; monitoring; comprehensive spatial, temporal and other databases; improved use of satellite data; documents)</a:t>
            </a:r>
          </a:p>
          <a:p>
            <a:r>
              <a:rPr lang="en-US" b="1" dirty="0" smtClean="0"/>
              <a:t>Knowledge Products/Special Studies </a:t>
            </a:r>
            <a:r>
              <a:rPr lang="en-US" dirty="0" smtClean="0"/>
              <a:t>(maps, Atlases, interactive toolkits, surveys)</a:t>
            </a:r>
          </a:p>
          <a:p>
            <a:r>
              <a:rPr lang="en-US" b="1" dirty="0" smtClean="0"/>
              <a:t>Access and Outreach mechanisms </a:t>
            </a:r>
            <a:r>
              <a:rPr lang="en-US" dirty="0" smtClean="0"/>
              <a:t>(data services, publications, web portals, Apps with public access to open data services, technical/ success stories, multi-media documentation)</a:t>
            </a:r>
          </a:p>
          <a:p>
            <a:r>
              <a:rPr lang="en-US" b="1" dirty="0" smtClean="0"/>
              <a:t>Analytical Tools </a:t>
            </a:r>
            <a:r>
              <a:rPr lang="en-US" dirty="0" smtClean="0"/>
              <a:t>(models/Decision Support Systems for planning/operations support in an integrated systems context)</a:t>
            </a:r>
          </a:p>
        </p:txBody>
      </p:sp>
    </p:spTree>
    <p:extLst>
      <p:ext uri="{BB962C8B-B14F-4D97-AF65-F5344CB8AC3E}">
        <p14:creationId xmlns:p14="http://schemas.microsoft.com/office/powerpoint/2010/main" xmlns="" val="401578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</TotalTime>
  <Words>2758</Words>
  <Application>Microsoft Office PowerPoint</Application>
  <PresentationFormat>Custom</PresentationFormat>
  <Paragraphs>562</Paragraphs>
  <Slides>34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Microsoft ClipArt Gallery</vt:lpstr>
      <vt:lpstr>Global Water Needs</vt:lpstr>
      <vt:lpstr>Slide 2</vt:lpstr>
      <vt:lpstr>Slide 3</vt:lpstr>
      <vt:lpstr>What’s Broken?</vt:lpstr>
      <vt:lpstr>Challenges: Information</vt:lpstr>
      <vt:lpstr>Challenges: Institutions</vt:lpstr>
      <vt:lpstr>Challenges: Investments</vt:lpstr>
      <vt:lpstr>Modernizing Approaches to Address these Challenges… The 3 Is…</vt:lpstr>
      <vt:lpstr>Information &amp; Analysis</vt:lpstr>
      <vt:lpstr>Institutions &amp; Policy</vt:lpstr>
      <vt:lpstr>Investments &amp; Operations</vt:lpstr>
      <vt:lpstr>Slide 12</vt:lpstr>
      <vt:lpstr>Slide 13</vt:lpstr>
      <vt:lpstr>Integrated Water Resources Planning Envisioning the Future </vt:lpstr>
      <vt:lpstr>Analytical &amp; Stakeholder Tracks to Basin Planning…</vt:lpstr>
      <vt:lpstr>Information: Many new Innovations</vt:lpstr>
      <vt:lpstr>Data Rescue</vt:lpstr>
      <vt:lpstr>Slide 18</vt:lpstr>
      <vt:lpstr>Slide 19</vt:lpstr>
      <vt:lpstr>Slide 20</vt:lpstr>
      <vt:lpstr>Many Eyes in the Sky…</vt:lpstr>
      <vt:lpstr>“Top-down” Measurements from Space</vt:lpstr>
      <vt:lpstr>Slide 23</vt:lpstr>
      <vt:lpstr>Slide 24</vt:lpstr>
      <vt:lpstr>Flood Modeling</vt:lpstr>
      <vt:lpstr>Slide 26</vt:lpstr>
      <vt:lpstr>Slide 27</vt:lpstr>
      <vt:lpstr>Slide 28</vt:lpstr>
      <vt:lpstr>Modernizing Water Centers (Regional, National…)</vt:lpstr>
      <vt:lpstr>Evolving Modern Data &amp; Tools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Hydromet at the WB Emerging Issues</dc:title>
  <dc:creator>Nagaraja Rao Harshadeep</dc:creator>
  <cp:lastModifiedBy>akbansal</cp:lastModifiedBy>
  <cp:revision>208</cp:revision>
  <cp:lastPrinted>2015-01-14T00:16:12Z</cp:lastPrinted>
  <dcterms:created xsi:type="dcterms:W3CDTF">2015-01-11T23:15:19Z</dcterms:created>
  <dcterms:modified xsi:type="dcterms:W3CDTF">2016-11-16T09:38:18Z</dcterms:modified>
</cp:coreProperties>
</file>